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419" r:id="rId3"/>
    <p:sldId id="496" r:id="rId4"/>
    <p:sldId id="428" r:id="rId5"/>
    <p:sldId id="429" r:id="rId6"/>
    <p:sldId id="430" r:id="rId7"/>
    <p:sldId id="472" r:id="rId8"/>
    <p:sldId id="473" r:id="rId9"/>
    <p:sldId id="474" r:id="rId10"/>
    <p:sldId id="475" r:id="rId11"/>
    <p:sldId id="476" r:id="rId12"/>
    <p:sldId id="477" r:id="rId13"/>
    <p:sldId id="478" r:id="rId14"/>
    <p:sldId id="479" r:id="rId15"/>
    <p:sldId id="480" r:id="rId16"/>
    <p:sldId id="481" r:id="rId17"/>
    <p:sldId id="482" r:id="rId18"/>
    <p:sldId id="483" r:id="rId19"/>
    <p:sldId id="484" r:id="rId20"/>
    <p:sldId id="485" r:id="rId21"/>
    <p:sldId id="486" r:id="rId22"/>
    <p:sldId id="487" r:id="rId23"/>
    <p:sldId id="488" r:id="rId24"/>
    <p:sldId id="489" r:id="rId25"/>
    <p:sldId id="490" r:id="rId26"/>
    <p:sldId id="491" r:id="rId27"/>
    <p:sldId id="492" r:id="rId28"/>
    <p:sldId id="493" r:id="rId29"/>
    <p:sldId id="494" r:id="rId30"/>
    <p:sldId id="49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0.png>
</file>

<file path=ppt/media/image11.jpeg>
</file>

<file path=ppt/media/image12.jpeg>
</file>

<file path=ppt/media/image13.jpeg>
</file>

<file path=ppt/media/image14.jpeg>
</file>

<file path=ppt/media/image15.jpeg>
</file>

<file path=ppt/media/image16.pn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CEBCCD-048E-4605-8E02-164730C3FBDB}" type="datetimeFigureOut">
              <a:rPr lang="en-US" smtClean="0"/>
              <a:t>4/2/2020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14374C-6F80-44B7-A170-A8EACA496881}" type="slidenum">
              <a:rPr lang="en-US" smtClean="0"/>
              <a:t>‹#›</a:t>
            </a:fld>
            <a:endParaRPr lang="en-US"/>
          </a:p>
        </p:txBody>
      </p:sp>
    </p:spTree>
    <p:extLst>
      <p:ext uri="{BB962C8B-B14F-4D97-AF65-F5344CB8AC3E}">
        <p14:creationId xmlns:p14="http://schemas.microsoft.com/office/powerpoint/2010/main" val="2002353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a:extLst>
              <a:ext uri="{FF2B5EF4-FFF2-40B4-BE49-F238E27FC236}">
                <a16:creationId xmlns:a16="http://schemas.microsoft.com/office/drawing/2014/main" id="{4F39EA0E-BBC6-453E-AD13-76E04BD866EA}"/>
              </a:ext>
            </a:extLst>
          </p:cNvPr>
          <p:cNvSpPr>
            <a:spLocks noGrp="1" noRot="1" noChangeAspect="1" noChangeArrowheads="1" noTextEdit="1"/>
          </p:cNvSpPr>
          <p:nvPr>
            <p:ph type="sldImg"/>
          </p:nvPr>
        </p:nvSpPr>
        <p:spPr>
          <a:ln/>
        </p:spPr>
      </p:sp>
      <p:sp>
        <p:nvSpPr>
          <p:cNvPr id="20483" name="Notes Placeholder 2">
            <a:extLst>
              <a:ext uri="{FF2B5EF4-FFF2-40B4-BE49-F238E27FC236}">
                <a16:creationId xmlns:a16="http://schemas.microsoft.com/office/drawing/2014/main" id="{FCCD0E0F-D73F-455A-B2B9-71A1EE3F693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0484" name="Slide Number Placeholder 3">
            <a:extLst>
              <a:ext uri="{FF2B5EF4-FFF2-40B4-BE49-F238E27FC236}">
                <a16:creationId xmlns:a16="http://schemas.microsoft.com/office/drawing/2014/main" id="{90226B88-D19C-4F0E-869E-483EEE5E018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a:solidFill>
                  <a:schemeClr val="tx1"/>
                </a:solidFill>
                <a:latin typeface="Arial" panose="020B0604020202020204" pitchFamily="34" charset="0"/>
                <a:ea typeface="MS PGothic" panose="020B0600070205080204" pitchFamily="34" charset="-128"/>
              </a:defRPr>
            </a:lvl1pPr>
            <a:lvl2pPr marL="742950" indent="-285750" defTabSz="947738">
              <a:defRPr>
                <a:solidFill>
                  <a:schemeClr val="tx1"/>
                </a:solidFill>
                <a:latin typeface="Arial" panose="020B0604020202020204" pitchFamily="34" charset="0"/>
                <a:ea typeface="MS PGothic" panose="020B0600070205080204" pitchFamily="34" charset="-128"/>
              </a:defRPr>
            </a:lvl2pPr>
            <a:lvl3pPr marL="1143000" indent="-228600" defTabSz="947738">
              <a:defRPr>
                <a:solidFill>
                  <a:schemeClr val="tx1"/>
                </a:solidFill>
                <a:latin typeface="Arial" panose="020B0604020202020204" pitchFamily="34" charset="0"/>
                <a:ea typeface="MS PGothic" panose="020B0600070205080204" pitchFamily="34" charset="-128"/>
              </a:defRPr>
            </a:lvl3pPr>
            <a:lvl4pPr marL="1600200" indent="-228600" defTabSz="947738">
              <a:defRPr>
                <a:solidFill>
                  <a:schemeClr val="tx1"/>
                </a:solidFill>
                <a:latin typeface="Arial" panose="020B0604020202020204" pitchFamily="34" charset="0"/>
                <a:ea typeface="MS PGothic" panose="020B0600070205080204" pitchFamily="34" charset="-128"/>
              </a:defRPr>
            </a:lvl4pPr>
            <a:lvl5pPr marL="2057400" indent="-228600" defTabSz="947738">
              <a:defRPr>
                <a:solidFill>
                  <a:schemeClr val="tx1"/>
                </a:solidFill>
                <a:latin typeface="Arial" panose="020B0604020202020204" pitchFamily="34" charset="0"/>
                <a:ea typeface="MS PGothic" panose="020B0600070205080204" pitchFamily="34" charset="-128"/>
              </a:defRPr>
            </a:lvl5pPr>
            <a:lvl6pPr marL="25146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CE694E13-BDA4-432C-9799-0498E0375625}" type="slidenum">
              <a:rPr lang="en-US" altLang="en-US">
                <a:solidFill>
                  <a:srgbClr val="000000"/>
                </a:solidFill>
                <a:latin typeface="Calibri" panose="020F0502020204030204" pitchFamily="34" charset="0"/>
              </a:rPr>
              <a:pPr/>
              <a:t>7</a:t>
            </a:fld>
            <a:endParaRPr lang="en-US" altLang="en-US">
              <a:solidFill>
                <a:srgbClr val="000000"/>
              </a:solidFill>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a:extLst>
              <a:ext uri="{FF2B5EF4-FFF2-40B4-BE49-F238E27FC236}">
                <a16:creationId xmlns:a16="http://schemas.microsoft.com/office/drawing/2014/main" id="{024665CA-1038-426A-B1D2-EB8DAB4C9C90}"/>
              </a:ext>
            </a:extLst>
          </p:cNvPr>
          <p:cNvSpPr>
            <a:spLocks noGrp="1" noRot="1" noChangeAspect="1" noChangeArrowheads="1" noTextEdit="1"/>
          </p:cNvSpPr>
          <p:nvPr>
            <p:ph type="sldImg"/>
          </p:nvPr>
        </p:nvSpPr>
        <p:spPr>
          <a:ln/>
        </p:spPr>
      </p:sp>
      <p:sp>
        <p:nvSpPr>
          <p:cNvPr id="22531" name="Notes Placeholder 2">
            <a:extLst>
              <a:ext uri="{FF2B5EF4-FFF2-40B4-BE49-F238E27FC236}">
                <a16:creationId xmlns:a16="http://schemas.microsoft.com/office/drawing/2014/main" id="{9C1210E9-6471-42F2-BDE1-4A091143F9E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2532" name="Slide Number Placeholder 3">
            <a:extLst>
              <a:ext uri="{FF2B5EF4-FFF2-40B4-BE49-F238E27FC236}">
                <a16:creationId xmlns:a16="http://schemas.microsoft.com/office/drawing/2014/main" id="{C20D1AFD-F33A-4853-80AA-F4FCC66CF25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a:solidFill>
                  <a:schemeClr val="tx1"/>
                </a:solidFill>
                <a:latin typeface="Arial" panose="020B0604020202020204" pitchFamily="34" charset="0"/>
                <a:ea typeface="MS PGothic" panose="020B0600070205080204" pitchFamily="34" charset="-128"/>
              </a:defRPr>
            </a:lvl1pPr>
            <a:lvl2pPr marL="742950" indent="-285750" defTabSz="947738">
              <a:defRPr>
                <a:solidFill>
                  <a:schemeClr val="tx1"/>
                </a:solidFill>
                <a:latin typeface="Arial" panose="020B0604020202020204" pitchFamily="34" charset="0"/>
                <a:ea typeface="MS PGothic" panose="020B0600070205080204" pitchFamily="34" charset="-128"/>
              </a:defRPr>
            </a:lvl2pPr>
            <a:lvl3pPr marL="1143000" indent="-228600" defTabSz="947738">
              <a:defRPr>
                <a:solidFill>
                  <a:schemeClr val="tx1"/>
                </a:solidFill>
                <a:latin typeface="Arial" panose="020B0604020202020204" pitchFamily="34" charset="0"/>
                <a:ea typeface="MS PGothic" panose="020B0600070205080204" pitchFamily="34" charset="-128"/>
              </a:defRPr>
            </a:lvl3pPr>
            <a:lvl4pPr marL="1600200" indent="-228600" defTabSz="947738">
              <a:defRPr>
                <a:solidFill>
                  <a:schemeClr val="tx1"/>
                </a:solidFill>
                <a:latin typeface="Arial" panose="020B0604020202020204" pitchFamily="34" charset="0"/>
                <a:ea typeface="MS PGothic" panose="020B0600070205080204" pitchFamily="34" charset="-128"/>
              </a:defRPr>
            </a:lvl4pPr>
            <a:lvl5pPr marL="2057400" indent="-228600" defTabSz="947738">
              <a:defRPr>
                <a:solidFill>
                  <a:schemeClr val="tx1"/>
                </a:solidFill>
                <a:latin typeface="Arial" panose="020B0604020202020204" pitchFamily="34" charset="0"/>
                <a:ea typeface="MS PGothic" panose="020B0600070205080204" pitchFamily="34" charset="-128"/>
              </a:defRPr>
            </a:lvl5pPr>
            <a:lvl6pPr marL="25146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0C32E9B2-BEB3-4A8E-AE33-B2927501187B}" type="slidenum">
              <a:rPr lang="en-US" altLang="en-US">
                <a:solidFill>
                  <a:srgbClr val="000000"/>
                </a:solidFill>
                <a:latin typeface="Calibri" panose="020F0502020204030204" pitchFamily="34" charset="0"/>
              </a:rPr>
              <a:pPr/>
              <a:t>8</a:t>
            </a:fld>
            <a:endParaRPr lang="en-US" altLang="en-US">
              <a:solidFill>
                <a:srgbClr val="000000"/>
              </a:solidFill>
              <a:latin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a:extLst>
              <a:ext uri="{FF2B5EF4-FFF2-40B4-BE49-F238E27FC236}">
                <a16:creationId xmlns:a16="http://schemas.microsoft.com/office/drawing/2014/main" id="{C2367FBD-D7F3-4C9D-AFB2-60A6BAEFEC6E}"/>
              </a:ext>
            </a:extLst>
          </p:cNvPr>
          <p:cNvSpPr>
            <a:spLocks noGrp="1" noRot="1" noChangeAspect="1" noChangeArrowheads="1" noTextEdit="1"/>
          </p:cNvSpPr>
          <p:nvPr>
            <p:ph type="sldImg"/>
          </p:nvPr>
        </p:nvSpPr>
        <p:spPr>
          <a:ln/>
        </p:spPr>
      </p:sp>
      <p:sp>
        <p:nvSpPr>
          <p:cNvPr id="26627" name="Notes Placeholder 2">
            <a:extLst>
              <a:ext uri="{FF2B5EF4-FFF2-40B4-BE49-F238E27FC236}">
                <a16:creationId xmlns:a16="http://schemas.microsoft.com/office/drawing/2014/main" id="{C3E616AB-D158-4A64-A650-89EE4DC0082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6628" name="Slide Number Placeholder 3">
            <a:extLst>
              <a:ext uri="{FF2B5EF4-FFF2-40B4-BE49-F238E27FC236}">
                <a16:creationId xmlns:a16="http://schemas.microsoft.com/office/drawing/2014/main" id="{EDE52D63-51B9-472B-806B-E5A3CFA3308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a:solidFill>
                  <a:schemeClr val="tx1"/>
                </a:solidFill>
                <a:latin typeface="Arial" panose="020B0604020202020204" pitchFamily="34" charset="0"/>
                <a:ea typeface="MS PGothic" panose="020B0600070205080204" pitchFamily="34" charset="-128"/>
              </a:defRPr>
            </a:lvl1pPr>
            <a:lvl2pPr marL="742950" indent="-285750" defTabSz="947738">
              <a:defRPr>
                <a:solidFill>
                  <a:schemeClr val="tx1"/>
                </a:solidFill>
                <a:latin typeface="Arial" panose="020B0604020202020204" pitchFamily="34" charset="0"/>
                <a:ea typeface="MS PGothic" panose="020B0600070205080204" pitchFamily="34" charset="-128"/>
              </a:defRPr>
            </a:lvl2pPr>
            <a:lvl3pPr marL="1143000" indent="-228600" defTabSz="947738">
              <a:defRPr>
                <a:solidFill>
                  <a:schemeClr val="tx1"/>
                </a:solidFill>
                <a:latin typeface="Arial" panose="020B0604020202020204" pitchFamily="34" charset="0"/>
                <a:ea typeface="MS PGothic" panose="020B0600070205080204" pitchFamily="34" charset="-128"/>
              </a:defRPr>
            </a:lvl3pPr>
            <a:lvl4pPr marL="1600200" indent="-228600" defTabSz="947738">
              <a:defRPr>
                <a:solidFill>
                  <a:schemeClr val="tx1"/>
                </a:solidFill>
                <a:latin typeface="Arial" panose="020B0604020202020204" pitchFamily="34" charset="0"/>
                <a:ea typeface="MS PGothic" panose="020B0600070205080204" pitchFamily="34" charset="-128"/>
              </a:defRPr>
            </a:lvl4pPr>
            <a:lvl5pPr marL="2057400" indent="-228600" defTabSz="947738">
              <a:defRPr>
                <a:solidFill>
                  <a:schemeClr val="tx1"/>
                </a:solidFill>
                <a:latin typeface="Arial" panose="020B0604020202020204" pitchFamily="34" charset="0"/>
                <a:ea typeface="MS PGothic" panose="020B0600070205080204" pitchFamily="34" charset="-128"/>
              </a:defRPr>
            </a:lvl5pPr>
            <a:lvl6pPr marL="25146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825263B5-38D9-416F-B92B-BC55E43D8662}" type="slidenum">
              <a:rPr lang="en-US" altLang="en-US">
                <a:solidFill>
                  <a:srgbClr val="000000"/>
                </a:solidFill>
                <a:latin typeface="Calibri" panose="020F0502020204030204" pitchFamily="34" charset="0"/>
              </a:rPr>
              <a:pPr/>
              <a:t>11</a:t>
            </a:fld>
            <a:endParaRPr lang="en-US" altLang="en-US">
              <a:solidFill>
                <a:srgbClr val="000000"/>
              </a:solidFill>
              <a:latin typeface="Calibri" panose="020F050202020403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a:extLst>
              <a:ext uri="{FF2B5EF4-FFF2-40B4-BE49-F238E27FC236}">
                <a16:creationId xmlns:a16="http://schemas.microsoft.com/office/drawing/2014/main" id="{9F0B8273-1B5A-4D97-B75C-6A48BB6F0D81}"/>
              </a:ext>
            </a:extLst>
          </p:cNvPr>
          <p:cNvSpPr>
            <a:spLocks noGrp="1" noRot="1" noChangeAspect="1" noChangeArrowheads="1" noTextEdit="1"/>
          </p:cNvSpPr>
          <p:nvPr>
            <p:ph type="sldImg"/>
          </p:nvPr>
        </p:nvSpPr>
        <p:spPr>
          <a:ln/>
        </p:spPr>
      </p:sp>
      <p:sp>
        <p:nvSpPr>
          <p:cNvPr id="28675" name="Notes Placeholder 2">
            <a:extLst>
              <a:ext uri="{FF2B5EF4-FFF2-40B4-BE49-F238E27FC236}">
                <a16:creationId xmlns:a16="http://schemas.microsoft.com/office/drawing/2014/main" id="{51CDFC26-0388-42D5-A4D9-C4F755BADE4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965200"/>
            <a:r>
              <a:rPr lang="en-US" altLang="en-US">
                <a:latin typeface="Arial" panose="020B0604020202020204" pitchFamily="34" charset="0"/>
              </a:rPr>
              <a:t>Make sure your poster appeals to all three types of audience members: your topic is easily identifiable, catchy title, your contact info is easily found; can be understood on it’s own; lots of graphs and pictures w/ captions. </a:t>
            </a:r>
          </a:p>
          <a:p>
            <a:pPr defTabSz="965200"/>
            <a:endParaRPr lang="en-US" altLang="en-US">
              <a:latin typeface="Arial" panose="020B0604020202020204" pitchFamily="34" charset="0"/>
            </a:endParaRPr>
          </a:p>
        </p:txBody>
      </p:sp>
      <p:sp>
        <p:nvSpPr>
          <p:cNvPr id="28676" name="Slide Number Placeholder 3">
            <a:extLst>
              <a:ext uri="{FF2B5EF4-FFF2-40B4-BE49-F238E27FC236}">
                <a16:creationId xmlns:a16="http://schemas.microsoft.com/office/drawing/2014/main" id="{020BC5E8-FDF5-4966-BA13-94A3D13CC0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a:solidFill>
                  <a:schemeClr val="tx1"/>
                </a:solidFill>
                <a:latin typeface="Arial" panose="020B0604020202020204" pitchFamily="34" charset="0"/>
                <a:ea typeface="MS PGothic" panose="020B0600070205080204" pitchFamily="34" charset="-128"/>
              </a:defRPr>
            </a:lvl1pPr>
            <a:lvl2pPr marL="742950" indent="-285750" defTabSz="947738">
              <a:defRPr>
                <a:solidFill>
                  <a:schemeClr val="tx1"/>
                </a:solidFill>
                <a:latin typeface="Arial" panose="020B0604020202020204" pitchFamily="34" charset="0"/>
                <a:ea typeface="MS PGothic" panose="020B0600070205080204" pitchFamily="34" charset="-128"/>
              </a:defRPr>
            </a:lvl2pPr>
            <a:lvl3pPr marL="1143000" indent="-228600" defTabSz="947738">
              <a:defRPr>
                <a:solidFill>
                  <a:schemeClr val="tx1"/>
                </a:solidFill>
                <a:latin typeface="Arial" panose="020B0604020202020204" pitchFamily="34" charset="0"/>
                <a:ea typeface="MS PGothic" panose="020B0600070205080204" pitchFamily="34" charset="-128"/>
              </a:defRPr>
            </a:lvl3pPr>
            <a:lvl4pPr marL="1600200" indent="-228600" defTabSz="947738">
              <a:defRPr>
                <a:solidFill>
                  <a:schemeClr val="tx1"/>
                </a:solidFill>
                <a:latin typeface="Arial" panose="020B0604020202020204" pitchFamily="34" charset="0"/>
                <a:ea typeface="MS PGothic" panose="020B0600070205080204" pitchFamily="34" charset="-128"/>
              </a:defRPr>
            </a:lvl4pPr>
            <a:lvl5pPr marL="2057400" indent="-228600" defTabSz="947738">
              <a:defRPr>
                <a:solidFill>
                  <a:schemeClr val="tx1"/>
                </a:solidFill>
                <a:latin typeface="Arial" panose="020B0604020202020204" pitchFamily="34" charset="0"/>
                <a:ea typeface="MS PGothic" panose="020B0600070205080204" pitchFamily="34" charset="-128"/>
              </a:defRPr>
            </a:lvl5pPr>
            <a:lvl6pPr marL="25146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0AAD8C25-8751-4ABA-B9A5-6A6F44F093F3}" type="slidenum">
              <a:rPr lang="en-US" altLang="en-US">
                <a:solidFill>
                  <a:srgbClr val="000000"/>
                </a:solidFill>
                <a:latin typeface="Calibri" panose="020F0502020204030204" pitchFamily="34" charset="0"/>
              </a:rPr>
              <a:pPr/>
              <a:t>12</a:t>
            </a:fld>
            <a:endParaRPr lang="en-US" altLang="en-US">
              <a:solidFill>
                <a:srgbClr val="000000"/>
              </a:solidFill>
              <a:latin typeface="Calibri" panose="020F050202020403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a:extLst>
              <a:ext uri="{FF2B5EF4-FFF2-40B4-BE49-F238E27FC236}">
                <a16:creationId xmlns:a16="http://schemas.microsoft.com/office/drawing/2014/main" id="{B6B4FBB0-5D65-43FE-87E2-EF841DFC853D}"/>
              </a:ext>
            </a:extLst>
          </p:cNvPr>
          <p:cNvSpPr>
            <a:spLocks noGrp="1" noRot="1" noChangeAspect="1" noChangeArrowheads="1" noTextEdit="1"/>
          </p:cNvSpPr>
          <p:nvPr>
            <p:ph type="sldImg"/>
          </p:nvPr>
        </p:nvSpPr>
        <p:spPr>
          <a:ln/>
        </p:spPr>
      </p:sp>
      <p:sp>
        <p:nvSpPr>
          <p:cNvPr id="34819" name="Notes Placeholder 2">
            <a:extLst>
              <a:ext uri="{FF2B5EF4-FFF2-40B4-BE49-F238E27FC236}">
                <a16:creationId xmlns:a16="http://schemas.microsoft.com/office/drawing/2014/main" id="{A358F90D-8CFE-46C1-81A5-EE563883389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4820" name="Slide Number Placeholder 3">
            <a:extLst>
              <a:ext uri="{FF2B5EF4-FFF2-40B4-BE49-F238E27FC236}">
                <a16:creationId xmlns:a16="http://schemas.microsoft.com/office/drawing/2014/main" id="{F532445D-9D8F-43FB-B1A2-BB1D7F6E941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a:solidFill>
                  <a:schemeClr val="tx1"/>
                </a:solidFill>
                <a:latin typeface="Arial" panose="020B0604020202020204" pitchFamily="34" charset="0"/>
                <a:ea typeface="MS PGothic" panose="020B0600070205080204" pitchFamily="34" charset="-128"/>
              </a:defRPr>
            </a:lvl1pPr>
            <a:lvl2pPr marL="742950" indent="-285750" defTabSz="947738">
              <a:defRPr>
                <a:solidFill>
                  <a:schemeClr val="tx1"/>
                </a:solidFill>
                <a:latin typeface="Arial" panose="020B0604020202020204" pitchFamily="34" charset="0"/>
                <a:ea typeface="MS PGothic" panose="020B0600070205080204" pitchFamily="34" charset="-128"/>
              </a:defRPr>
            </a:lvl2pPr>
            <a:lvl3pPr marL="1143000" indent="-228600" defTabSz="947738">
              <a:defRPr>
                <a:solidFill>
                  <a:schemeClr val="tx1"/>
                </a:solidFill>
                <a:latin typeface="Arial" panose="020B0604020202020204" pitchFamily="34" charset="0"/>
                <a:ea typeface="MS PGothic" panose="020B0600070205080204" pitchFamily="34" charset="-128"/>
              </a:defRPr>
            </a:lvl3pPr>
            <a:lvl4pPr marL="1600200" indent="-228600" defTabSz="947738">
              <a:defRPr>
                <a:solidFill>
                  <a:schemeClr val="tx1"/>
                </a:solidFill>
                <a:latin typeface="Arial" panose="020B0604020202020204" pitchFamily="34" charset="0"/>
                <a:ea typeface="MS PGothic" panose="020B0600070205080204" pitchFamily="34" charset="-128"/>
              </a:defRPr>
            </a:lvl4pPr>
            <a:lvl5pPr marL="2057400" indent="-228600" defTabSz="947738">
              <a:defRPr>
                <a:solidFill>
                  <a:schemeClr val="tx1"/>
                </a:solidFill>
                <a:latin typeface="Arial" panose="020B0604020202020204" pitchFamily="34" charset="0"/>
                <a:ea typeface="MS PGothic" panose="020B0600070205080204" pitchFamily="34" charset="-128"/>
              </a:defRPr>
            </a:lvl5pPr>
            <a:lvl6pPr marL="25146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E86E6E02-99AE-4028-ACD8-614CA113A996}" type="slidenum">
              <a:rPr lang="en-US" altLang="en-US">
                <a:solidFill>
                  <a:srgbClr val="000000"/>
                </a:solidFill>
                <a:latin typeface="Calibri" panose="020F0502020204030204" pitchFamily="34" charset="0"/>
              </a:rPr>
              <a:pPr/>
              <a:t>17</a:t>
            </a:fld>
            <a:endParaRPr lang="en-US" altLang="en-US">
              <a:solidFill>
                <a:srgbClr val="000000"/>
              </a:solidFill>
              <a:latin typeface="Calibri" panose="020F050202020403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a:extLst>
              <a:ext uri="{FF2B5EF4-FFF2-40B4-BE49-F238E27FC236}">
                <a16:creationId xmlns:a16="http://schemas.microsoft.com/office/drawing/2014/main" id="{5305DDAB-FAAF-4DB9-AFCC-898C184D953B}"/>
              </a:ext>
            </a:extLst>
          </p:cNvPr>
          <p:cNvSpPr>
            <a:spLocks noGrp="1" noRot="1" noChangeAspect="1" noChangeArrowheads="1" noTextEdit="1"/>
          </p:cNvSpPr>
          <p:nvPr>
            <p:ph type="sldImg"/>
          </p:nvPr>
        </p:nvSpPr>
        <p:spPr>
          <a:ln/>
        </p:spPr>
      </p:sp>
      <p:sp>
        <p:nvSpPr>
          <p:cNvPr id="37891" name="Notes Placeholder 2">
            <a:extLst>
              <a:ext uri="{FF2B5EF4-FFF2-40B4-BE49-F238E27FC236}">
                <a16:creationId xmlns:a16="http://schemas.microsoft.com/office/drawing/2014/main" id="{4E19994A-10D5-4CC0-9937-DAC4B229BF2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7892" name="Slide Number Placeholder 3">
            <a:extLst>
              <a:ext uri="{FF2B5EF4-FFF2-40B4-BE49-F238E27FC236}">
                <a16:creationId xmlns:a16="http://schemas.microsoft.com/office/drawing/2014/main" id="{F7BB1D9E-C10B-4B4A-A03A-C8591E14279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a:solidFill>
                  <a:schemeClr val="tx1"/>
                </a:solidFill>
                <a:latin typeface="Arial" panose="020B0604020202020204" pitchFamily="34" charset="0"/>
                <a:ea typeface="MS PGothic" panose="020B0600070205080204" pitchFamily="34" charset="-128"/>
              </a:defRPr>
            </a:lvl1pPr>
            <a:lvl2pPr marL="742950" indent="-285750" defTabSz="947738">
              <a:defRPr>
                <a:solidFill>
                  <a:schemeClr val="tx1"/>
                </a:solidFill>
                <a:latin typeface="Arial" panose="020B0604020202020204" pitchFamily="34" charset="0"/>
                <a:ea typeface="MS PGothic" panose="020B0600070205080204" pitchFamily="34" charset="-128"/>
              </a:defRPr>
            </a:lvl2pPr>
            <a:lvl3pPr marL="1143000" indent="-228600" defTabSz="947738">
              <a:defRPr>
                <a:solidFill>
                  <a:schemeClr val="tx1"/>
                </a:solidFill>
                <a:latin typeface="Arial" panose="020B0604020202020204" pitchFamily="34" charset="0"/>
                <a:ea typeface="MS PGothic" panose="020B0600070205080204" pitchFamily="34" charset="-128"/>
              </a:defRPr>
            </a:lvl3pPr>
            <a:lvl4pPr marL="1600200" indent="-228600" defTabSz="947738">
              <a:defRPr>
                <a:solidFill>
                  <a:schemeClr val="tx1"/>
                </a:solidFill>
                <a:latin typeface="Arial" panose="020B0604020202020204" pitchFamily="34" charset="0"/>
                <a:ea typeface="MS PGothic" panose="020B0600070205080204" pitchFamily="34" charset="-128"/>
              </a:defRPr>
            </a:lvl4pPr>
            <a:lvl5pPr marL="2057400" indent="-228600" defTabSz="947738">
              <a:defRPr>
                <a:solidFill>
                  <a:schemeClr val="tx1"/>
                </a:solidFill>
                <a:latin typeface="Arial" panose="020B0604020202020204" pitchFamily="34" charset="0"/>
                <a:ea typeface="MS PGothic" panose="020B0600070205080204" pitchFamily="34" charset="-128"/>
              </a:defRPr>
            </a:lvl5pPr>
            <a:lvl6pPr marL="25146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0E77BF09-19B1-4A49-A02B-4AF7BF26BCCA}" type="slidenum">
              <a:rPr lang="en-US" altLang="en-US">
                <a:solidFill>
                  <a:srgbClr val="000000"/>
                </a:solidFill>
                <a:latin typeface="Calibri" panose="020F0502020204030204" pitchFamily="34" charset="0"/>
              </a:rPr>
              <a:pPr/>
              <a:t>19</a:t>
            </a:fld>
            <a:endParaRPr lang="en-US" altLang="en-US">
              <a:solidFill>
                <a:srgbClr val="000000"/>
              </a:solidFill>
              <a:latin typeface="Calibri" panose="020F050202020403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a:extLst>
              <a:ext uri="{FF2B5EF4-FFF2-40B4-BE49-F238E27FC236}">
                <a16:creationId xmlns:a16="http://schemas.microsoft.com/office/drawing/2014/main" id="{7E612E68-349C-477C-82A2-38831C87E096}"/>
              </a:ext>
            </a:extLst>
          </p:cNvPr>
          <p:cNvSpPr>
            <a:spLocks noGrp="1" noRot="1" noChangeAspect="1" noChangeArrowheads="1" noTextEdit="1"/>
          </p:cNvSpPr>
          <p:nvPr>
            <p:ph type="sldImg"/>
          </p:nvPr>
        </p:nvSpPr>
        <p:spPr>
          <a:ln/>
        </p:spPr>
      </p:sp>
      <p:sp>
        <p:nvSpPr>
          <p:cNvPr id="40963" name="Notes Placeholder 2">
            <a:extLst>
              <a:ext uri="{FF2B5EF4-FFF2-40B4-BE49-F238E27FC236}">
                <a16:creationId xmlns:a16="http://schemas.microsoft.com/office/drawing/2014/main" id="{A6921141-BFCC-4973-86B2-C65F3025CAF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rPr>
              <a:t>Keep everything consistent </a:t>
            </a:r>
          </a:p>
        </p:txBody>
      </p:sp>
      <p:sp>
        <p:nvSpPr>
          <p:cNvPr id="40964" name="Slide Number Placeholder 3">
            <a:extLst>
              <a:ext uri="{FF2B5EF4-FFF2-40B4-BE49-F238E27FC236}">
                <a16:creationId xmlns:a16="http://schemas.microsoft.com/office/drawing/2014/main" id="{913FDB54-3BFA-434C-B5C5-5C5A6C8973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a:solidFill>
                  <a:schemeClr val="tx1"/>
                </a:solidFill>
                <a:latin typeface="Arial" panose="020B0604020202020204" pitchFamily="34" charset="0"/>
                <a:ea typeface="MS PGothic" panose="020B0600070205080204" pitchFamily="34" charset="-128"/>
              </a:defRPr>
            </a:lvl1pPr>
            <a:lvl2pPr marL="742950" indent="-285750" defTabSz="947738">
              <a:defRPr>
                <a:solidFill>
                  <a:schemeClr val="tx1"/>
                </a:solidFill>
                <a:latin typeface="Arial" panose="020B0604020202020204" pitchFamily="34" charset="0"/>
                <a:ea typeface="MS PGothic" panose="020B0600070205080204" pitchFamily="34" charset="-128"/>
              </a:defRPr>
            </a:lvl2pPr>
            <a:lvl3pPr marL="1143000" indent="-228600" defTabSz="947738">
              <a:defRPr>
                <a:solidFill>
                  <a:schemeClr val="tx1"/>
                </a:solidFill>
                <a:latin typeface="Arial" panose="020B0604020202020204" pitchFamily="34" charset="0"/>
                <a:ea typeface="MS PGothic" panose="020B0600070205080204" pitchFamily="34" charset="-128"/>
              </a:defRPr>
            </a:lvl3pPr>
            <a:lvl4pPr marL="1600200" indent="-228600" defTabSz="947738">
              <a:defRPr>
                <a:solidFill>
                  <a:schemeClr val="tx1"/>
                </a:solidFill>
                <a:latin typeface="Arial" panose="020B0604020202020204" pitchFamily="34" charset="0"/>
                <a:ea typeface="MS PGothic" panose="020B0600070205080204" pitchFamily="34" charset="-128"/>
              </a:defRPr>
            </a:lvl4pPr>
            <a:lvl5pPr marL="2057400" indent="-228600" defTabSz="947738">
              <a:defRPr>
                <a:solidFill>
                  <a:schemeClr val="tx1"/>
                </a:solidFill>
                <a:latin typeface="Arial" panose="020B0604020202020204" pitchFamily="34" charset="0"/>
                <a:ea typeface="MS PGothic" panose="020B0600070205080204" pitchFamily="34" charset="-128"/>
              </a:defRPr>
            </a:lvl5pPr>
            <a:lvl6pPr marL="25146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24326E3B-E7F0-4889-85F9-FECBA07A80A1}" type="slidenum">
              <a:rPr lang="en-US" altLang="en-US">
                <a:solidFill>
                  <a:srgbClr val="000000"/>
                </a:solidFill>
                <a:latin typeface="Calibri" panose="020F0502020204030204" pitchFamily="34" charset="0"/>
              </a:rPr>
              <a:pPr/>
              <a:t>21</a:t>
            </a:fld>
            <a:endParaRPr lang="en-US" altLang="en-US">
              <a:solidFill>
                <a:srgbClr val="000000"/>
              </a:solidFill>
              <a:latin typeface="Calibri" panose="020F050202020403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a:extLst>
              <a:ext uri="{FF2B5EF4-FFF2-40B4-BE49-F238E27FC236}">
                <a16:creationId xmlns:a16="http://schemas.microsoft.com/office/drawing/2014/main" id="{FF80C101-D733-4C2C-95AD-D89E039CD90F}"/>
              </a:ext>
            </a:extLst>
          </p:cNvPr>
          <p:cNvSpPr>
            <a:spLocks noGrp="1" noRot="1" noChangeAspect="1" noChangeArrowheads="1" noTextEdit="1"/>
          </p:cNvSpPr>
          <p:nvPr>
            <p:ph type="sldImg"/>
          </p:nvPr>
        </p:nvSpPr>
        <p:spPr>
          <a:ln/>
        </p:spPr>
      </p:sp>
      <p:sp>
        <p:nvSpPr>
          <p:cNvPr id="48131" name="Notes Placeholder 2">
            <a:extLst>
              <a:ext uri="{FF2B5EF4-FFF2-40B4-BE49-F238E27FC236}">
                <a16:creationId xmlns:a16="http://schemas.microsoft.com/office/drawing/2014/main" id="{F05B2FE7-269B-4F91-8712-385DAA18509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48132" name="Slide Number Placeholder 3">
            <a:extLst>
              <a:ext uri="{FF2B5EF4-FFF2-40B4-BE49-F238E27FC236}">
                <a16:creationId xmlns:a16="http://schemas.microsoft.com/office/drawing/2014/main" id="{77495DA1-8BC4-4773-9940-6B04F833474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47738">
              <a:defRPr>
                <a:solidFill>
                  <a:schemeClr val="tx1"/>
                </a:solidFill>
                <a:latin typeface="Arial" panose="020B0604020202020204" pitchFamily="34" charset="0"/>
                <a:ea typeface="MS PGothic" panose="020B0600070205080204" pitchFamily="34" charset="-128"/>
              </a:defRPr>
            </a:lvl1pPr>
            <a:lvl2pPr marL="742950" indent="-285750" defTabSz="947738">
              <a:defRPr>
                <a:solidFill>
                  <a:schemeClr val="tx1"/>
                </a:solidFill>
                <a:latin typeface="Arial" panose="020B0604020202020204" pitchFamily="34" charset="0"/>
                <a:ea typeface="MS PGothic" panose="020B0600070205080204" pitchFamily="34" charset="-128"/>
              </a:defRPr>
            </a:lvl2pPr>
            <a:lvl3pPr marL="1143000" indent="-228600" defTabSz="947738">
              <a:defRPr>
                <a:solidFill>
                  <a:schemeClr val="tx1"/>
                </a:solidFill>
                <a:latin typeface="Arial" panose="020B0604020202020204" pitchFamily="34" charset="0"/>
                <a:ea typeface="MS PGothic" panose="020B0600070205080204" pitchFamily="34" charset="-128"/>
              </a:defRPr>
            </a:lvl3pPr>
            <a:lvl4pPr marL="1600200" indent="-228600" defTabSz="947738">
              <a:defRPr>
                <a:solidFill>
                  <a:schemeClr val="tx1"/>
                </a:solidFill>
                <a:latin typeface="Arial" panose="020B0604020202020204" pitchFamily="34" charset="0"/>
                <a:ea typeface="MS PGothic" panose="020B0600070205080204" pitchFamily="34" charset="-128"/>
              </a:defRPr>
            </a:lvl4pPr>
            <a:lvl5pPr marL="2057400" indent="-228600" defTabSz="947738">
              <a:defRPr>
                <a:solidFill>
                  <a:schemeClr val="tx1"/>
                </a:solidFill>
                <a:latin typeface="Arial" panose="020B0604020202020204" pitchFamily="34" charset="0"/>
                <a:ea typeface="MS PGothic" panose="020B0600070205080204" pitchFamily="34" charset="-128"/>
              </a:defRPr>
            </a:lvl5pPr>
            <a:lvl6pPr marL="25146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96CC0F60-B24C-4A53-9A75-DBDB84646795}" type="slidenum">
              <a:rPr lang="en-US" altLang="en-US">
                <a:solidFill>
                  <a:srgbClr val="000000"/>
                </a:solidFill>
                <a:latin typeface="Calibri" panose="020F0502020204030204" pitchFamily="34" charset="0"/>
              </a:rPr>
              <a:pPr/>
              <a:t>27</a:t>
            </a:fld>
            <a:endParaRPr lang="en-US" altLang="en-US">
              <a:solidFill>
                <a:srgbClr val="000000"/>
              </a:solidFill>
              <a:latin typeface="Calibri" panose="020F050202020403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a:extLst>
              <a:ext uri="{FF2B5EF4-FFF2-40B4-BE49-F238E27FC236}">
                <a16:creationId xmlns:a16="http://schemas.microsoft.com/office/drawing/2014/main" id="{67247E1B-C681-47E2-886E-603A3DDE3119}"/>
              </a:ext>
            </a:extLst>
          </p:cNvPr>
          <p:cNvSpPr>
            <a:spLocks noGrp="1" noRot="1" noChangeAspect="1" noChangeArrowheads="1" noTextEdit="1"/>
          </p:cNvSpPr>
          <p:nvPr>
            <p:ph type="sldImg"/>
          </p:nvPr>
        </p:nvSpPr>
        <p:spPr>
          <a:ln/>
        </p:spPr>
      </p:sp>
      <p:sp>
        <p:nvSpPr>
          <p:cNvPr id="52227" name="Notes Placeholder 2">
            <a:extLst>
              <a:ext uri="{FF2B5EF4-FFF2-40B4-BE49-F238E27FC236}">
                <a16:creationId xmlns:a16="http://schemas.microsoft.com/office/drawing/2014/main" id="{73D19BC7-C1CE-4946-BE62-6E7F212D9A3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854" tIns="47427" rIns="94854" bIns="47427"/>
          <a:lstStyle/>
          <a:p>
            <a:endParaRPr lang="en-US" altLang="en-US">
              <a:latin typeface="Arial" panose="020B0604020202020204" pitchFamily="34" charset="0"/>
            </a:endParaRPr>
          </a:p>
        </p:txBody>
      </p:sp>
      <p:sp>
        <p:nvSpPr>
          <p:cNvPr id="52228" name="Slide Number Placeholder 3">
            <a:extLst>
              <a:ext uri="{FF2B5EF4-FFF2-40B4-BE49-F238E27FC236}">
                <a16:creationId xmlns:a16="http://schemas.microsoft.com/office/drawing/2014/main" id="{D75C2DFE-1ECE-43FA-87F6-A96D8AD4979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4854" tIns="47427" rIns="94854" bIns="47427"/>
          <a:lstStyle>
            <a:lvl1pPr defTabSz="947738">
              <a:defRPr>
                <a:solidFill>
                  <a:schemeClr val="tx1"/>
                </a:solidFill>
                <a:latin typeface="Arial" panose="020B0604020202020204" pitchFamily="34" charset="0"/>
                <a:ea typeface="MS PGothic" panose="020B0600070205080204" pitchFamily="34" charset="-128"/>
              </a:defRPr>
            </a:lvl1pPr>
            <a:lvl2pPr marL="742950" indent="-285750" defTabSz="947738">
              <a:defRPr>
                <a:solidFill>
                  <a:schemeClr val="tx1"/>
                </a:solidFill>
                <a:latin typeface="Arial" panose="020B0604020202020204" pitchFamily="34" charset="0"/>
                <a:ea typeface="MS PGothic" panose="020B0600070205080204" pitchFamily="34" charset="-128"/>
              </a:defRPr>
            </a:lvl2pPr>
            <a:lvl3pPr marL="1143000" indent="-228600" defTabSz="947738">
              <a:defRPr>
                <a:solidFill>
                  <a:schemeClr val="tx1"/>
                </a:solidFill>
                <a:latin typeface="Arial" panose="020B0604020202020204" pitchFamily="34" charset="0"/>
                <a:ea typeface="MS PGothic" panose="020B0600070205080204" pitchFamily="34" charset="-128"/>
              </a:defRPr>
            </a:lvl3pPr>
            <a:lvl4pPr marL="1600200" indent="-228600" defTabSz="947738">
              <a:defRPr>
                <a:solidFill>
                  <a:schemeClr val="tx1"/>
                </a:solidFill>
                <a:latin typeface="Arial" panose="020B0604020202020204" pitchFamily="34" charset="0"/>
                <a:ea typeface="MS PGothic" panose="020B0600070205080204" pitchFamily="34" charset="-128"/>
              </a:defRPr>
            </a:lvl4pPr>
            <a:lvl5pPr marL="2057400" indent="-228600" defTabSz="947738">
              <a:defRPr>
                <a:solidFill>
                  <a:schemeClr val="tx1"/>
                </a:solidFill>
                <a:latin typeface="Arial" panose="020B0604020202020204" pitchFamily="34" charset="0"/>
                <a:ea typeface="MS PGothic" panose="020B0600070205080204" pitchFamily="34" charset="-128"/>
              </a:defRPr>
            </a:lvl5pPr>
            <a:lvl6pPr marL="25146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defTabSz="947738"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600FF30E-000D-496A-99D7-C81E6EA4FAB3}" type="slidenum">
              <a:rPr lang="en-US" altLang="en-US">
                <a:solidFill>
                  <a:srgbClr val="000000"/>
                </a:solidFill>
                <a:latin typeface="Calibri" panose="020F0502020204030204" pitchFamily="34" charset="0"/>
              </a:rPr>
              <a:pPr/>
              <a:t>30</a:t>
            </a:fld>
            <a:endParaRPr lang="en-US" altLang="en-US">
              <a:solidFill>
                <a:srgbClr val="000000"/>
              </a:solidFill>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055CE-06D6-4ED5-BD52-E96E6CDC59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7847B8-212D-440A-A95C-D847D33AE5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0E49409-031F-4BD8-B86B-B27F4B070F98}"/>
              </a:ext>
            </a:extLst>
          </p:cNvPr>
          <p:cNvSpPr>
            <a:spLocks noGrp="1"/>
          </p:cNvSpPr>
          <p:nvPr>
            <p:ph type="dt" sz="half" idx="10"/>
          </p:nvPr>
        </p:nvSpPr>
        <p:spPr/>
        <p:txBody>
          <a:bodyPr/>
          <a:lstStyle/>
          <a:p>
            <a:fld id="{144CE7FD-BDA6-4FF9-BDDB-E79D5B95A12F}" type="datetimeFigureOut">
              <a:rPr lang="en-US" smtClean="0"/>
              <a:t>4/2/2020</a:t>
            </a:fld>
            <a:endParaRPr lang="en-US"/>
          </a:p>
        </p:txBody>
      </p:sp>
      <p:sp>
        <p:nvSpPr>
          <p:cNvPr id="5" name="Footer Placeholder 4">
            <a:extLst>
              <a:ext uri="{FF2B5EF4-FFF2-40B4-BE49-F238E27FC236}">
                <a16:creationId xmlns:a16="http://schemas.microsoft.com/office/drawing/2014/main" id="{41C9BB49-229C-4977-97BA-DBA8EA2840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1D9A59-1055-4A69-99C0-46659D148093}"/>
              </a:ext>
            </a:extLst>
          </p:cNvPr>
          <p:cNvSpPr>
            <a:spLocks noGrp="1"/>
          </p:cNvSpPr>
          <p:nvPr>
            <p:ph type="sldNum" sz="quarter" idx="12"/>
          </p:nvPr>
        </p:nvSpPr>
        <p:spPr/>
        <p:txBody>
          <a:bodyPr/>
          <a:lstStyle/>
          <a:p>
            <a:fld id="{E74691D4-CD4C-44F2-A2D9-06A8CC7F53A7}" type="slidenum">
              <a:rPr lang="en-US" smtClean="0"/>
              <a:t>‹#›</a:t>
            </a:fld>
            <a:endParaRPr lang="en-US"/>
          </a:p>
        </p:txBody>
      </p:sp>
    </p:spTree>
    <p:extLst>
      <p:ext uri="{BB962C8B-B14F-4D97-AF65-F5344CB8AC3E}">
        <p14:creationId xmlns:p14="http://schemas.microsoft.com/office/powerpoint/2010/main" val="3439872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C9D64-F9C9-4367-B6A1-D290FD2E05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451ECE-EADF-4AF1-B654-081C9CFF86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2704B2-2D29-4217-B365-63FECDBA7FF3}"/>
              </a:ext>
            </a:extLst>
          </p:cNvPr>
          <p:cNvSpPr>
            <a:spLocks noGrp="1"/>
          </p:cNvSpPr>
          <p:nvPr>
            <p:ph type="dt" sz="half" idx="10"/>
          </p:nvPr>
        </p:nvSpPr>
        <p:spPr/>
        <p:txBody>
          <a:bodyPr/>
          <a:lstStyle/>
          <a:p>
            <a:fld id="{144CE7FD-BDA6-4FF9-BDDB-E79D5B95A12F}" type="datetimeFigureOut">
              <a:rPr lang="en-US" smtClean="0"/>
              <a:t>4/2/2020</a:t>
            </a:fld>
            <a:endParaRPr lang="en-US"/>
          </a:p>
        </p:txBody>
      </p:sp>
      <p:sp>
        <p:nvSpPr>
          <p:cNvPr id="5" name="Footer Placeholder 4">
            <a:extLst>
              <a:ext uri="{FF2B5EF4-FFF2-40B4-BE49-F238E27FC236}">
                <a16:creationId xmlns:a16="http://schemas.microsoft.com/office/drawing/2014/main" id="{E5C7F876-1DEE-4983-A396-9D87C196FE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277301-D236-425C-BC88-F179AC8CE90D}"/>
              </a:ext>
            </a:extLst>
          </p:cNvPr>
          <p:cNvSpPr>
            <a:spLocks noGrp="1"/>
          </p:cNvSpPr>
          <p:nvPr>
            <p:ph type="sldNum" sz="quarter" idx="12"/>
          </p:nvPr>
        </p:nvSpPr>
        <p:spPr/>
        <p:txBody>
          <a:bodyPr/>
          <a:lstStyle/>
          <a:p>
            <a:fld id="{E74691D4-CD4C-44F2-A2D9-06A8CC7F53A7}" type="slidenum">
              <a:rPr lang="en-US" smtClean="0"/>
              <a:t>‹#›</a:t>
            </a:fld>
            <a:endParaRPr lang="en-US"/>
          </a:p>
        </p:txBody>
      </p:sp>
    </p:spTree>
    <p:extLst>
      <p:ext uri="{BB962C8B-B14F-4D97-AF65-F5344CB8AC3E}">
        <p14:creationId xmlns:p14="http://schemas.microsoft.com/office/powerpoint/2010/main" val="58541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3829F7-7964-4286-9429-DBD7FCC47E5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E774FC-05DD-4CEE-84EA-EA4A34D2BCC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6CED44-6B56-4594-81DF-8FA2D1131C36}"/>
              </a:ext>
            </a:extLst>
          </p:cNvPr>
          <p:cNvSpPr>
            <a:spLocks noGrp="1"/>
          </p:cNvSpPr>
          <p:nvPr>
            <p:ph type="dt" sz="half" idx="10"/>
          </p:nvPr>
        </p:nvSpPr>
        <p:spPr/>
        <p:txBody>
          <a:bodyPr/>
          <a:lstStyle/>
          <a:p>
            <a:fld id="{144CE7FD-BDA6-4FF9-BDDB-E79D5B95A12F}" type="datetimeFigureOut">
              <a:rPr lang="en-US" smtClean="0"/>
              <a:t>4/2/2020</a:t>
            </a:fld>
            <a:endParaRPr lang="en-US"/>
          </a:p>
        </p:txBody>
      </p:sp>
      <p:sp>
        <p:nvSpPr>
          <p:cNvPr id="5" name="Footer Placeholder 4">
            <a:extLst>
              <a:ext uri="{FF2B5EF4-FFF2-40B4-BE49-F238E27FC236}">
                <a16:creationId xmlns:a16="http://schemas.microsoft.com/office/drawing/2014/main" id="{6CB366BC-1C1C-4661-93F9-A8D46CA617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48F91-7135-444D-8A34-B557A80CFCF6}"/>
              </a:ext>
            </a:extLst>
          </p:cNvPr>
          <p:cNvSpPr>
            <a:spLocks noGrp="1"/>
          </p:cNvSpPr>
          <p:nvPr>
            <p:ph type="sldNum" sz="quarter" idx="12"/>
          </p:nvPr>
        </p:nvSpPr>
        <p:spPr/>
        <p:txBody>
          <a:bodyPr/>
          <a:lstStyle/>
          <a:p>
            <a:fld id="{E74691D4-CD4C-44F2-A2D9-06A8CC7F53A7}" type="slidenum">
              <a:rPr lang="en-US" smtClean="0"/>
              <a:t>‹#›</a:t>
            </a:fld>
            <a:endParaRPr lang="en-US"/>
          </a:p>
        </p:txBody>
      </p:sp>
    </p:spTree>
    <p:extLst>
      <p:ext uri="{BB962C8B-B14F-4D97-AF65-F5344CB8AC3E}">
        <p14:creationId xmlns:p14="http://schemas.microsoft.com/office/powerpoint/2010/main" val="1838424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Title">
    <p:spTree>
      <p:nvGrpSpPr>
        <p:cNvPr id="1" name=""/>
        <p:cNvGrpSpPr/>
        <p:nvPr/>
      </p:nvGrpSpPr>
      <p:grpSpPr>
        <a:xfrm>
          <a:off x="0" y="0"/>
          <a:ext cx="0" cy="0"/>
          <a:chOff x="0" y="0"/>
          <a:chExt cx="0" cy="0"/>
        </a:xfrm>
      </p:grpSpPr>
      <p:sp>
        <p:nvSpPr>
          <p:cNvPr id="2" name="Rectangle 10">
            <a:extLst>
              <a:ext uri="{FF2B5EF4-FFF2-40B4-BE49-F238E27FC236}">
                <a16:creationId xmlns:a16="http://schemas.microsoft.com/office/drawing/2014/main" id="{7599DA40-DA7B-44C8-8C8E-4C590834C1CB}"/>
              </a:ext>
            </a:extLst>
          </p:cNvPr>
          <p:cNvSpPr/>
          <p:nvPr/>
        </p:nvSpPr>
        <p:spPr>
          <a:xfrm>
            <a:off x="0" y="2163764"/>
            <a:ext cx="12192000" cy="2314575"/>
          </a:xfrm>
          <a:prstGeom prst="rect">
            <a:avLst/>
          </a:prstGeom>
          <a:solidFill>
            <a:srgbClr val="FFBA03">
              <a:alpha val="66000"/>
            </a:srgbClr>
          </a:solidFill>
          <a:ln w="25400" cap="rnd" cmpd="sng" algn="ctr">
            <a:noFill/>
            <a:prstDash val="solid"/>
          </a:ln>
        </p:spPr>
        <p:style>
          <a:lnRef idx="2">
            <a:schemeClr val="accent6"/>
          </a:lnRef>
          <a:fillRef idx="1">
            <a:schemeClr val="lt1"/>
          </a:fillRef>
          <a:effectRef idx="0">
            <a:schemeClr val="accent6"/>
          </a:effectRef>
          <a:fontRef idx="minor">
            <a:schemeClr val="dk1"/>
          </a:fontRef>
        </p:style>
        <p:txBody>
          <a:bodyPr anchor="ctr"/>
          <a:lstStyle/>
          <a:p>
            <a:pPr algn="ctr" defTabSz="457200" eaLnBrk="1" fontAlgn="auto" hangingPunct="1">
              <a:spcBef>
                <a:spcPts val="0"/>
              </a:spcBef>
              <a:spcAft>
                <a:spcPts val="0"/>
              </a:spcAft>
              <a:defRPr/>
            </a:pPr>
            <a:r>
              <a:rPr lang="en-US" sz="1800" dirty="0">
                <a:solidFill>
                  <a:srgbClr val="116020"/>
                </a:solidFill>
              </a:rPr>
              <a:t> </a:t>
            </a:r>
          </a:p>
        </p:txBody>
      </p:sp>
      <p:pic>
        <p:nvPicPr>
          <p:cNvPr id="3" name="Picture 8" descr="GMUgreengold.eps">
            <a:extLst>
              <a:ext uri="{FF2B5EF4-FFF2-40B4-BE49-F238E27FC236}">
                <a16:creationId xmlns:a16="http://schemas.microsoft.com/office/drawing/2014/main" id="{A5577F4D-5229-4A48-8238-248801F3D6B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81567" y="198438"/>
            <a:ext cx="276648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13168115"/>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Heading w/single col text">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CC48CB-66C3-4B90-822F-679BB5BDFD51}"/>
              </a:ext>
            </a:extLst>
          </p:cNvPr>
          <p:cNvSpPr txBox="1">
            <a:spLocks noChangeArrowheads="1"/>
          </p:cNvSpPr>
          <p:nvPr userDrawn="1"/>
        </p:nvSpPr>
        <p:spPr bwMode="auto">
          <a:xfrm>
            <a:off x="419101" y="457201"/>
            <a:ext cx="10756900" cy="276225"/>
          </a:xfrm>
          <a:prstGeom prst="rect">
            <a:avLst/>
          </a:prstGeom>
          <a:solidFill>
            <a:srgbClr val="D25F13"/>
          </a:solidFill>
          <a:ln>
            <a:noFill/>
          </a:ln>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defRPr/>
            </a:pPr>
            <a:endParaRPr lang="en-US" sz="1200">
              <a:solidFill>
                <a:srgbClr val="116020"/>
              </a:solidFill>
              <a:latin typeface="Calibri" charset="0"/>
            </a:endParaRPr>
          </a:p>
        </p:txBody>
      </p:sp>
      <p:pic>
        <p:nvPicPr>
          <p:cNvPr id="5" name="Picture 6">
            <a:extLst>
              <a:ext uri="{FF2B5EF4-FFF2-40B4-BE49-F238E27FC236}">
                <a16:creationId xmlns:a16="http://schemas.microsoft.com/office/drawing/2014/main" id="{6C39F791-C58F-4B87-A531-82ED4A714BD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6400" y="6105526"/>
            <a:ext cx="1534584"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 Placeholder 2"/>
          <p:cNvSpPr>
            <a:spLocks noGrp="1"/>
          </p:cNvSpPr>
          <p:nvPr>
            <p:ph type="body" sz="quarter" idx="14"/>
          </p:nvPr>
        </p:nvSpPr>
        <p:spPr>
          <a:xfrm>
            <a:off x="406400" y="1066800"/>
            <a:ext cx="10769600" cy="5029200"/>
          </a:xfrm>
        </p:spPr>
        <p:txBody>
          <a:bodyPr/>
          <a:lstStyle>
            <a:lvl1pPr>
              <a:defRPr sz="2200" b="1">
                <a:solidFill>
                  <a:schemeClr val="tx2"/>
                </a:solidFill>
              </a:defRPr>
            </a:lvl1pPr>
            <a:lvl2pPr>
              <a:defRPr sz="2000"/>
            </a:lvl2pPr>
            <a:lvl3pPr>
              <a:defRPr sz="2000"/>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5649932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Heading w/single col text">
    <p:spTree>
      <p:nvGrpSpPr>
        <p:cNvPr id="1" name=""/>
        <p:cNvGrpSpPr/>
        <p:nvPr/>
      </p:nvGrpSpPr>
      <p:grpSpPr>
        <a:xfrm>
          <a:off x="0" y="0"/>
          <a:ext cx="0" cy="0"/>
          <a:chOff x="0" y="0"/>
          <a:chExt cx="0" cy="0"/>
        </a:xfrm>
      </p:grpSpPr>
      <p:pic>
        <p:nvPicPr>
          <p:cNvPr id="4" name="Picture 5">
            <a:extLst>
              <a:ext uri="{FF2B5EF4-FFF2-40B4-BE49-F238E27FC236}">
                <a16:creationId xmlns:a16="http://schemas.microsoft.com/office/drawing/2014/main" id="{391BD74E-972D-42CD-9926-4DBC330D1BE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6400" y="6105526"/>
            <a:ext cx="1534584"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Rectangle 8"/>
          <p:cNvSpPr>
            <a:spLocks noGrp="1"/>
          </p:cNvSpPr>
          <p:nvPr>
            <p:ph type="body" sz="quarter" idx="13"/>
          </p:nvPr>
        </p:nvSpPr>
        <p:spPr>
          <a:xfrm>
            <a:off x="406400" y="381000"/>
            <a:ext cx="10769600" cy="228600"/>
          </a:xfrm>
          <a:solidFill>
            <a:schemeClr val="accent6">
              <a:shade val="75000"/>
            </a:schemeClr>
          </a:solidFill>
        </p:spPr>
        <p:txBody>
          <a:bodyPr tIns="0" bIns="0"/>
          <a:lstStyle>
            <a:lvl1pPr marL="0" indent="0">
              <a:spcBef>
                <a:spcPts val="0"/>
              </a:spcBef>
              <a:defRPr sz="1400" b="1" i="0" cap="all" spc="120">
                <a:solidFill>
                  <a:schemeClr val="bg1"/>
                </a:solidFill>
              </a:defRPr>
            </a:lvl1pPr>
            <a:extLst/>
          </a:lstStyle>
          <a:p>
            <a:pPr lvl="0"/>
            <a:r>
              <a:rPr lang="en-US" dirty="0"/>
              <a:t>Click to edit Master text styles</a:t>
            </a:r>
          </a:p>
        </p:txBody>
      </p:sp>
      <p:sp>
        <p:nvSpPr>
          <p:cNvPr id="3" name="Text Placeholder 2"/>
          <p:cNvSpPr>
            <a:spLocks noGrp="1"/>
          </p:cNvSpPr>
          <p:nvPr>
            <p:ph type="body" sz="quarter" idx="14"/>
          </p:nvPr>
        </p:nvSpPr>
        <p:spPr>
          <a:xfrm>
            <a:off x="406400" y="1066800"/>
            <a:ext cx="10769600" cy="5029200"/>
          </a:xfrm>
        </p:spPr>
        <p:txBody>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426125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72EED-9BE1-4A47-8FE3-9DB1E8D0F9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9ABCC9-63D8-461B-8E7F-59E7562F1BD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AEC1B9-B6DF-460A-9023-365D183DB4F6}"/>
              </a:ext>
            </a:extLst>
          </p:cNvPr>
          <p:cNvSpPr>
            <a:spLocks noGrp="1"/>
          </p:cNvSpPr>
          <p:nvPr>
            <p:ph type="dt" sz="half" idx="10"/>
          </p:nvPr>
        </p:nvSpPr>
        <p:spPr/>
        <p:txBody>
          <a:bodyPr/>
          <a:lstStyle/>
          <a:p>
            <a:fld id="{144CE7FD-BDA6-4FF9-BDDB-E79D5B95A12F}" type="datetimeFigureOut">
              <a:rPr lang="en-US" smtClean="0"/>
              <a:t>4/2/2020</a:t>
            </a:fld>
            <a:endParaRPr lang="en-US"/>
          </a:p>
        </p:txBody>
      </p:sp>
      <p:sp>
        <p:nvSpPr>
          <p:cNvPr id="5" name="Footer Placeholder 4">
            <a:extLst>
              <a:ext uri="{FF2B5EF4-FFF2-40B4-BE49-F238E27FC236}">
                <a16:creationId xmlns:a16="http://schemas.microsoft.com/office/drawing/2014/main" id="{374675A1-E35E-4385-BF1D-9979A1AD0E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B03080-140C-4055-AEFB-9F181D087F99}"/>
              </a:ext>
            </a:extLst>
          </p:cNvPr>
          <p:cNvSpPr>
            <a:spLocks noGrp="1"/>
          </p:cNvSpPr>
          <p:nvPr>
            <p:ph type="sldNum" sz="quarter" idx="12"/>
          </p:nvPr>
        </p:nvSpPr>
        <p:spPr/>
        <p:txBody>
          <a:bodyPr/>
          <a:lstStyle/>
          <a:p>
            <a:fld id="{E74691D4-CD4C-44F2-A2D9-06A8CC7F53A7}" type="slidenum">
              <a:rPr lang="en-US" smtClean="0"/>
              <a:t>‹#›</a:t>
            </a:fld>
            <a:endParaRPr lang="en-US"/>
          </a:p>
        </p:txBody>
      </p:sp>
    </p:spTree>
    <p:extLst>
      <p:ext uri="{BB962C8B-B14F-4D97-AF65-F5344CB8AC3E}">
        <p14:creationId xmlns:p14="http://schemas.microsoft.com/office/powerpoint/2010/main" val="1623582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877F-FF94-4362-940B-A05C9B2B5F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BCB6C90-698C-42E6-A2C1-7B9AD3665A7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B7BFFD-3061-47D2-A9B1-D0A7E9983FCB}"/>
              </a:ext>
            </a:extLst>
          </p:cNvPr>
          <p:cNvSpPr>
            <a:spLocks noGrp="1"/>
          </p:cNvSpPr>
          <p:nvPr>
            <p:ph type="dt" sz="half" idx="10"/>
          </p:nvPr>
        </p:nvSpPr>
        <p:spPr/>
        <p:txBody>
          <a:bodyPr/>
          <a:lstStyle/>
          <a:p>
            <a:fld id="{144CE7FD-BDA6-4FF9-BDDB-E79D5B95A12F}" type="datetimeFigureOut">
              <a:rPr lang="en-US" smtClean="0"/>
              <a:t>4/2/2020</a:t>
            </a:fld>
            <a:endParaRPr lang="en-US"/>
          </a:p>
        </p:txBody>
      </p:sp>
      <p:sp>
        <p:nvSpPr>
          <p:cNvPr id="5" name="Footer Placeholder 4">
            <a:extLst>
              <a:ext uri="{FF2B5EF4-FFF2-40B4-BE49-F238E27FC236}">
                <a16:creationId xmlns:a16="http://schemas.microsoft.com/office/drawing/2014/main" id="{1EFD9D3F-AB86-4763-8C34-9E24D4EA91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CB35EF-FA5B-4BD4-BCEC-A1967DD94ACD}"/>
              </a:ext>
            </a:extLst>
          </p:cNvPr>
          <p:cNvSpPr>
            <a:spLocks noGrp="1"/>
          </p:cNvSpPr>
          <p:nvPr>
            <p:ph type="sldNum" sz="quarter" idx="12"/>
          </p:nvPr>
        </p:nvSpPr>
        <p:spPr/>
        <p:txBody>
          <a:bodyPr/>
          <a:lstStyle/>
          <a:p>
            <a:fld id="{E74691D4-CD4C-44F2-A2D9-06A8CC7F53A7}" type="slidenum">
              <a:rPr lang="en-US" smtClean="0"/>
              <a:t>‹#›</a:t>
            </a:fld>
            <a:endParaRPr lang="en-US"/>
          </a:p>
        </p:txBody>
      </p:sp>
    </p:spTree>
    <p:extLst>
      <p:ext uri="{BB962C8B-B14F-4D97-AF65-F5344CB8AC3E}">
        <p14:creationId xmlns:p14="http://schemas.microsoft.com/office/powerpoint/2010/main" val="1350763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8BF9B-5A19-4560-A39A-AF813786B4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241F2A-4DC8-404A-A12A-EBC2BAE1150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C54374-4665-404E-80EE-42D8F7B66E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FF69D74-6CAD-47A9-918F-C83A6CF58991}"/>
              </a:ext>
            </a:extLst>
          </p:cNvPr>
          <p:cNvSpPr>
            <a:spLocks noGrp="1"/>
          </p:cNvSpPr>
          <p:nvPr>
            <p:ph type="dt" sz="half" idx="10"/>
          </p:nvPr>
        </p:nvSpPr>
        <p:spPr/>
        <p:txBody>
          <a:bodyPr/>
          <a:lstStyle/>
          <a:p>
            <a:fld id="{144CE7FD-BDA6-4FF9-BDDB-E79D5B95A12F}" type="datetimeFigureOut">
              <a:rPr lang="en-US" smtClean="0"/>
              <a:t>4/2/2020</a:t>
            </a:fld>
            <a:endParaRPr lang="en-US"/>
          </a:p>
        </p:txBody>
      </p:sp>
      <p:sp>
        <p:nvSpPr>
          <p:cNvPr id="6" name="Footer Placeholder 5">
            <a:extLst>
              <a:ext uri="{FF2B5EF4-FFF2-40B4-BE49-F238E27FC236}">
                <a16:creationId xmlns:a16="http://schemas.microsoft.com/office/drawing/2014/main" id="{6CFCEA73-7F07-410D-BCA1-1B5C34B8E1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F14615-0129-4878-8BBB-617841C30B2B}"/>
              </a:ext>
            </a:extLst>
          </p:cNvPr>
          <p:cNvSpPr>
            <a:spLocks noGrp="1"/>
          </p:cNvSpPr>
          <p:nvPr>
            <p:ph type="sldNum" sz="quarter" idx="12"/>
          </p:nvPr>
        </p:nvSpPr>
        <p:spPr/>
        <p:txBody>
          <a:bodyPr/>
          <a:lstStyle/>
          <a:p>
            <a:fld id="{E74691D4-CD4C-44F2-A2D9-06A8CC7F53A7}" type="slidenum">
              <a:rPr lang="en-US" smtClean="0"/>
              <a:t>‹#›</a:t>
            </a:fld>
            <a:endParaRPr lang="en-US"/>
          </a:p>
        </p:txBody>
      </p:sp>
    </p:spTree>
    <p:extLst>
      <p:ext uri="{BB962C8B-B14F-4D97-AF65-F5344CB8AC3E}">
        <p14:creationId xmlns:p14="http://schemas.microsoft.com/office/powerpoint/2010/main" val="13945904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C8331-A189-4242-B30E-9DC2810A05E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2BD7DAC-4608-48CF-B3B0-2852EEC9E2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217EA2-48D4-469A-8C00-2D6C99A43D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A8CDCB-A86F-429E-9FD8-DB396CFD3B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E9D12D6-9ECF-44D8-9CF0-EF0B99D17F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37C2885-C739-4B72-B52E-B47D29EE5193}"/>
              </a:ext>
            </a:extLst>
          </p:cNvPr>
          <p:cNvSpPr>
            <a:spLocks noGrp="1"/>
          </p:cNvSpPr>
          <p:nvPr>
            <p:ph type="dt" sz="half" idx="10"/>
          </p:nvPr>
        </p:nvSpPr>
        <p:spPr/>
        <p:txBody>
          <a:bodyPr/>
          <a:lstStyle/>
          <a:p>
            <a:fld id="{144CE7FD-BDA6-4FF9-BDDB-E79D5B95A12F}" type="datetimeFigureOut">
              <a:rPr lang="en-US" smtClean="0"/>
              <a:t>4/2/2020</a:t>
            </a:fld>
            <a:endParaRPr lang="en-US"/>
          </a:p>
        </p:txBody>
      </p:sp>
      <p:sp>
        <p:nvSpPr>
          <p:cNvPr id="8" name="Footer Placeholder 7">
            <a:extLst>
              <a:ext uri="{FF2B5EF4-FFF2-40B4-BE49-F238E27FC236}">
                <a16:creationId xmlns:a16="http://schemas.microsoft.com/office/drawing/2014/main" id="{B646464F-AF84-43B4-B2CF-5362255E145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47336C-C9C0-49DE-888F-F55F666884A3}"/>
              </a:ext>
            </a:extLst>
          </p:cNvPr>
          <p:cNvSpPr>
            <a:spLocks noGrp="1"/>
          </p:cNvSpPr>
          <p:nvPr>
            <p:ph type="sldNum" sz="quarter" idx="12"/>
          </p:nvPr>
        </p:nvSpPr>
        <p:spPr/>
        <p:txBody>
          <a:bodyPr/>
          <a:lstStyle/>
          <a:p>
            <a:fld id="{E74691D4-CD4C-44F2-A2D9-06A8CC7F53A7}" type="slidenum">
              <a:rPr lang="en-US" smtClean="0"/>
              <a:t>‹#›</a:t>
            </a:fld>
            <a:endParaRPr lang="en-US"/>
          </a:p>
        </p:txBody>
      </p:sp>
    </p:spTree>
    <p:extLst>
      <p:ext uri="{BB962C8B-B14F-4D97-AF65-F5344CB8AC3E}">
        <p14:creationId xmlns:p14="http://schemas.microsoft.com/office/powerpoint/2010/main" val="1526293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E6E3A-264B-4321-96DC-756177D3C16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9377FCE-1717-491F-A24B-75B2F42898FE}"/>
              </a:ext>
            </a:extLst>
          </p:cNvPr>
          <p:cNvSpPr>
            <a:spLocks noGrp="1"/>
          </p:cNvSpPr>
          <p:nvPr>
            <p:ph type="dt" sz="half" idx="10"/>
          </p:nvPr>
        </p:nvSpPr>
        <p:spPr/>
        <p:txBody>
          <a:bodyPr/>
          <a:lstStyle/>
          <a:p>
            <a:fld id="{144CE7FD-BDA6-4FF9-BDDB-E79D5B95A12F}" type="datetimeFigureOut">
              <a:rPr lang="en-US" smtClean="0"/>
              <a:t>4/2/2020</a:t>
            </a:fld>
            <a:endParaRPr lang="en-US"/>
          </a:p>
        </p:txBody>
      </p:sp>
      <p:sp>
        <p:nvSpPr>
          <p:cNvPr id="4" name="Footer Placeholder 3">
            <a:extLst>
              <a:ext uri="{FF2B5EF4-FFF2-40B4-BE49-F238E27FC236}">
                <a16:creationId xmlns:a16="http://schemas.microsoft.com/office/drawing/2014/main" id="{2E5FE3EF-222D-405F-8305-67637ECADCB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FA6EFC-8DE1-48F3-BA94-C65244297A93}"/>
              </a:ext>
            </a:extLst>
          </p:cNvPr>
          <p:cNvSpPr>
            <a:spLocks noGrp="1"/>
          </p:cNvSpPr>
          <p:nvPr>
            <p:ph type="sldNum" sz="quarter" idx="12"/>
          </p:nvPr>
        </p:nvSpPr>
        <p:spPr/>
        <p:txBody>
          <a:bodyPr/>
          <a:lstStyle/>
          <a:p>
            <a:fld id="{E74691D4-CD4C-44F2-A2D9-06A8CC7F53A7}" type="slidenum">
              <a:rPr lang="en-US" smtClean="0"/>
              <a:t>‹#›</a:t>
            </a:fld>
            <a:endParaRPr lang="en-US"/>
          </a:p>
        </p:txBody>
      </p:sp>
    </p:spTree>
    <p:extLst>
      <p:ext uri="{BB962C8B-B14F-4D97-AF65-F5344CB8AC3E}">
        <p14:creationId xmlns:p14="http://schemas.microsoft.com/office/powerpoint/2010/main" val="1412474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05C3C7-894C-4672-87C8-18B5243FEC5C}"/>
              </a:ext>
            </a:extLst>
          </p:cNvPr>
          <p:cNvSpPr>
            <a:spLocks noGrp="1"/>
          </p:cNvSpPr>
          <p:nvPr>
            <p:ph type="dt" sz="half" idx="10"/>
          </p:nvPr>
        </p:nvSpPr>
        <p:spPr/>
        <p:txBody>
          <a:bodyPr/>
          <a:lstStyle/>
          <a:p>
            <a:fld id="{144CE7FD-BDA6-4FF9-BDDB-E79D5B95A12F}" type="datetimeFigureOut">
              <a:rPr lang="en-US" smtClean="0"/>
              <a:t>4/2/2020</a:t>
            </a:fld>
            <a:endParaRPr lang="en-US"/>
          </a:p>
        </p:txBody>
      </p:sp>
      <p:sp>
        <p:nvSpPr>
          <p:cNvPr id="3" name="Footer Placeholder 2">
            <a:extLst>
              <a:ext uri="{FF2B5EF4-FFF2-40B4-BE49-F238E27FC236}">
                <a16:creationId xmlns:a16="http://schemas.microsoft.com/office/drawing/2014/main" id="{C079B76F-719A-4984-B7F7-5AE914793DB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25AE583-0F7F-4E7E-A9ED-6E10F9DFAAB4}"/>
              </a:ext>
            </a:extLst>
          </p:cNvPr>
          <p:cNvSpPr>
            <a:spLocks noGrp="1"/>
          </p:cNvSpPr>
          <p:nvPr>
            <p:ph type="sldNum" sz="quarter" idx="12"/>
          </p:nvPr>
        </p:nvSpPr>
        <p:spPr/>
        <p:txBody>
          <a:bodyPr/>
          <a:lstStyle/>
          <a:p>
            <a:fld id="{E74691D4-CD4C-44F2-A2D9-06A8CC7F53A7}" type="slidenum">
              <a:rPr lang="en-US" smtClean="0"/>
              <a:t>‹#›</a:t>
            </a:fld>
            <a:endParaRPr lang="en-US"/>
          </a:p>
        </p:txBody>
      </p:sp>
    </p:spTree>
    <p:extLst>
      <p:ext uri="{BB962C8B-B14F-4D97-AF65-F5344CB8AC3E}">
        <p14:creationId xmlns:p14="http://schemas.microsoft.com/office/powerpoint/2010/main" val="2731113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79DCD-E707-4558-AFBF-A2193E22C6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3A2946C-85C0-4A03-8D5A-A05A281E1B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C369CF1-A2BD-47DA-A940-4A3D251494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5816D6-AB7F-4AA8-BEDB-8F183A6FA7F1}"/>
              </a:ext>
            </a:extLst>
          </p:cNvPr>
          <p:cNvSpPr>
            <a:spLocks noGrp="1"/>
          </p:cNvSpPr>
          <p:nvPr>
            <p:ph type="dt" sz="half" idx="10"/>
          </p:nvPr>
        </p:nvSpPr>
        <p:spPr/>
        <p:txBody>
          <a:bodyPr/>
          <a:lstStyle/>
          <a:p>
            <a:fld id="{144CE7FD-BDA6-4FF9-BDDB-E79D5B95A12F}" type="datetimeFigureOut">
              <a:rPr lang="en-US" smtClean="0"/>
              <a:t>4/2/2020</a:t>
            </a:fld>
            <a:endParaRPr lang="en-US"/>
          </a:p>
        </p:txBody>
      </p:sp>
      <p:sp>
        <p:nvSpPr>
          <p:cNvPr id="6" name="Footer Placeholder 5">
            <a:extLst>
              <a:ext uri="{FF2B5EF4-FFF2-40B4-BE49-F238E27FC236}">
                <a16:creationId xmlns:a16="http://schemas.microsoft.com/office/drawing/2014/main" id="{647F3B2B-16B8-473B-A83D-7D8F9D2416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4E70C1-999D-4DF5-B7E8-5D7F67DCE52A}"/>
              </a:ext>
            </a:extLst>
          </p:cNvPr>
          <p:cNvSpPr>
            <a:spLocks noGrp="1"/>
          </p:cNvSpPr>
          <p:nvPr>
            <p:ph type="sldNum" sz="quarter" idx="12"/>
          </p:nvPr>
        </p:nvSpPr>
        <p:spPr/>
        <p:txBody>
          <a:bodyPr/>
          <a:lstStyle/>
          <a:p>
            <a:fld id="{E74691D4-CD4C-44F2-A2D9-06A8CC7F53A7}" type="slidenum">
              <a:rPr lang="en-US" smtClean="0"/>
              <a:t>‹#›</a:t>
            </a:fld>
            <a:endParaRPr lang="en-US"/>
          </a:p>
        </p:txBody>
      </p:sp>
    </p:spTree>
    <p:extLst>
      <p:ext uri="{BB962C8B-B14F-4D97-AF65-F5344CB8AC3E}">
        <p14:creationId xmlns:p14="http://schemas.microsoft.com/office/powerpoint/2010/main" val="1121108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E75A8-7954-4CEB-8EDD-9139142925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9735-6C59-4A46-BAB9-8777161D67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0CDD3C4-B8C6-41FF-9327-D546587725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2721B2-1B97-4BB6-9175-83D4B55EAD39}"/>
              </a:ext>
            </a:extLst>
          </p:cNvPr>
          <p:cNvSpPr>
            <a:spLocks noGrp="1"/>
          </p:cNvSpPr>
          <p:nvPr>
            <p:ph type="dt" sz="half" idx="10"/>
          </p:nvPr>
        </p:nvSpPr>
        <p:spPr/>
        <p:txBody>
          <a:bodyPr/>
          <a:lstStyle/>
          <a:p>
            <a:fld id="{144CE7FD-BDA6-4FF9-BDDB-E79D5B95A12F}" type="datetimeFigureOut">
              <a:rPr lang="en-US" smtClean="0"/>
              <a:t>4/2/2020</a:t>
            </a:fld>
            <a:endParaRPr lang="en-US"/>
          </a:p>
        </p:txBody>
      </p:sp>
      <p:sp>
        <p:nvSpPr>
          <p:cNvPr id="6" name="Footer Placeholder 5">
            <a:extLst>
              <a:ext uri="{FF2B5EF4-FFF2-40B4-BE49-F238E27FC236}">
                <a16:creationId xmlns:a16="http://schemas.microsoft.com/office/drawing/2014/main" id="{FB25FACA-E46E-4661-9EE1-AB3FAF036F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B6D359-1478-4C67-902D-7D5133997723}"/>
              </a:ext>
            </a:extLst>
          </p:cNvPr>
          <p:cNvSpPr>
            <a:spLocks noGrp="1"/>
          </p:cNvSpPr>
          <p:nvPr>
            <p:ph type="sldNum" sz="quarter" idx="12"/>
          </p:nvPr>
        </p:nvSpPr>
        <p:spPr/>
        <p:txBody>
          <a:bodyPr/>
          <a:lstStyle/>
          <a:p>
            <a:fld id="{E74691D4-CD4C-44F2-A2D9-06A8CC7F53A7}" type="slidenum">
              <a:rPr lang="en-US" smtClean="0"/>
              <a:t>‹#›</a:t>
            </a:fld>
            <a:endParaRPr lang="en-US"/>
          </a:p>
        </p:txBody>
      </p:sp>
    </p:spTree>
    <p:extLst>
      <p:ext uri="{BB962C8B-B14F-4D97-AF65-F5344CB8AC3E}">
        <p14:creationId xmlns:p14="http://schemas.microsoft.com/office/powerpoint/2010/main" val="25422818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997B40-B41D-435B-9110-014F2F1C81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260B8D0-1D88-4282-B490-C17483F9BC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155C85-090B-4E12-B27F-583904B15B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4CE7FD-BDA6-4FF9-BDDB-E79D5B95A12F}" type="datetimeFigureOut">
              <a:rPr lang="en-US" smtClean="0"/>
              <a:t>4/2/2020</a:t>
            </a:fld>
            <a:endParaRPr lang="en-US"/>
          </a:p>
        </p:txBody>
      </p:sp>
      <p:sp>
        <p:nvSpPr>
          <p:cNvPr id="5" name="Footer Placeholder 4">
            <a:extLst>
              <a:ext uri="{FF2B5EF4-FFF2-40B4-BE49-F238E27FC236}">
                <a16:creationId xmlns:a16="http://schemas.microsoft.com/office/drawing/2014/main" id="{9A4E81F0-4A90-4B13-A472-A6CB017695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4B64B68-AF47-4963-BDD9-A7060614A5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4691D4-CD4C-44F2-A2D9-06A8CC7F53A7}" type="slidenum">
              <a:rPr lang="en-US" smtClean="0"/>
              <a:t>‹#›</a:t>
            </a:fld>
            <a:endParaRPr lang="en-US"/>
          </a:p>
        </p:txBody>
      </p:sp>
    </p:spTree>
    <p:extLst>
      <p:ext uri="{BB962C8B-B14F-4D97-AF65-F5344CB8AC3E}">
        <p14:creationId xmlns:p14="http://schemas.microsoft.com/office/powerpoint/2010/main" val="229335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13.xml"/><Relationship Id="rId5" Type="http://schemas.openxmlformats.org/officeDocument/2006/relationships/image" Target="../media/image8.jpeg"/><Relationship Id="rId4" Type="http://schemas.openxmlformats.org/officeDocument/2006/relationships/image" Target="../media/image7.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1.jpeg"/></Relationships>
</file>

<file path=ppt/slides/_rels/slide2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8" Type="http://schemas.openxmlformats.org/officeDocument/2006/relationships/hyperlink" Target="http://creativecommons.org/" TargetMode="External"/><Relationship Id="rId3" Type="http://schemas.openxmlformats.org/officeDocument/2006/relationships/image" Target="../media/image16.png"/><Relationship Id="rId7" Type="http://schemas.openxmlformats.org/officeDocument/2006/relationships/hyperlink" Target="http://publishing.gmu.edu/communication/copyright-faqs/"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hyperlink" Target="http://oscar.gmu.edu/students/Creating-Posters.cfm" TargetMode="External"/><Relationship Id="rId5" Type="http://schemas.openxmlformats.org/officeDocument/2006/relationships/hyperlink" Target="http://brand.gmu.edu/" TargetMode="External"/><Relationship Id="rId4" Type="http://schemas.openxmlformats.org/officeDocument/2006/relationships/hyperlink" Target="http://library.gmu.edu/sparc" TargetMode="External"/><Relationship Id="rId9" Type="http://schemas.openxmlformats.org/officeDocument/2006/relationships/hyperlink" Target="https://threeminutethesis.uq.edu.au/"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E519E4F-FBA3-425E-B05A-D6B3A159751E}"/>
              </a:ext>
            </a:extLst>
          </p:cNvPr>
          <p:cNvSpPr>
            <a:spLocks noChangeArrowheads="1"/>
          </p:cNvSpPr>
          <p:nvPr/>
        </p:nvSpPr>
        <p:spPr bwMode="auto">
          <a:xfrm>
            <a:off x="0" y="0"/>
            <a:ext cx="12191999" cy="6858000"/>
          </a:xfrm>
          <a:prstGeom prst="rect">
            <a:avLst/>
          </a:prstGeom>
          <a:solidFill>
            <a:schemeClr val="tx2">
              <a:lumMod val="40000"/>
              <a:lumOff val="60000"/>
            </a:schemeClr>
          </a:solid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
        <p:nvSpPr>
          <p:cNvPr id="16" name="Rectangle 15">
            <a:extLst>
              <a:ext uri="{FF2B5EF4-FFF2-40B4-BE49-F238E27FC236}">
                <a16:creationId xmlns:a16="http://schemas.microsoft.com/office/drawing/2014/main" id="{9E171B09-33E5-4969-9E70-FAFEB5430A44}"/>
              </a:ext>
            </a:extLst>
          </p:cNvPr>
          <p:cNvSpPr>
            <a:spLocks noChangeArrowheads="1"/>
          </p:cNvSpPr>
          <p:nvPr/>
        </p:nvSpPr>
        <p:spPr bwMode="auto">
          <a:xfrm>
            <a:off x="3138192" y="1343024"/>
            <a:ext cx="5888113" cy="3561198"/>
          </a:xfrm>
          <a:prstGeom prst="rect">
            <a:avLst/>
          </a:prstGeom>
          <a:solidFill>
            <a:schemeClr val="bg1"/>
          </a:solid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
        <p:nvSpPr>
          <p:cNvPr id="5" name="Rectangle 4">
            <a:extLst>
              <a:ext uri="{FF2B5EF4-FFF2-40B4-BE49-F238E27FC236}">
                <a16:creationId xmlns:a16="http://schemas.microsoft.com/office/drawing/2014/main" id="{C933DB88-B388-40F0-A968-5AB9BA38F4EB}"/>
              </a:ext>
            </a:extLst>
          </p:cNvPr>
          <p:cNvSpPr>
            <a:spLocks noChangeArrowheads="1"/>
          </p:cNvSpPr>
          <p:nvPr/>
        </p:nvSpPr>
        <p:spPr bwMode="auto">
          <a:xfrm>
            <a:off x="231146" y="192879"/>
            <a:ext cx="11709320" cy="804863"/>
          </a:xfrm>
          <a:prstGeom prst="rect">
            <a:avLst/>
          </a:prstGeom>
          <a:solidFill>
            <a:schemeClr val="bg1"/>
          </a:solid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
        <p:nvSpPr>
          <p:cNvPr id="6" name="TextBox 5">
            <a:extLst>
              <a:ext uri="{FF2B5EF4-FFF2-40B4-BE49-F238E27FC236}">
                <a16:creationId xmlns:a16="http://schemas.microsoft.com/office/drawing/2014/main" id="{34E697DF-AF6E-4435-8248-D16C208747B1}"/>
              </a:ext>
            </a:extLst>
          </p:cNvPr>
          <p:cNvSpPr txBox="1"/>
          <p:nvPr/>
        </p:nvSpPr>
        <p:spPr>
          <a:xfrm>
            <a:off x="4634037" y="410366"/>
            <a:ext cx="2903537" cy="369888"/>
          </a:xfrm>
          <a:prstGeom prst="rect">
            <a:avLst/>
          </a:prstGeom>
          <a:noFill/>
        </p:spPr>
        <p:txBody>
          <a:bodyPr wrap="none">
            <a:spAutoFit/>
          </a:bodyPr>
          <a:lstStyle/>
          <a:p>
            <a:pPr defTabSz="457200">
              <a:defRPr/>
            </a:pPr>
            <a:r>
              <a:rPr lang="en-US" dirty="0">
                <a:solidFill>
                  <a:prstClr val="black"/>
                </a:solidFill>
                <a:latin typeface="Calibri"/>
              </a:rPr>
              <a:t>Title and Acknowledgements</a:t>
            </a:r>
          </a:p>
        </p:txBody>
      </p:sp>
      <p:sp>
        <p:nvSpPr>
          <p:cNvPr id="7" name="Rectangle 6">
            <a:extLst>
              <a:ext uri="{FF2B5EF4-FFF2-40B4-BE49-F238E27FC236}">
                <a16:creationId xmlns:a16="http://schemas.microsoft.com/office/drawing/2014/main" id="{DF286822-FE8E-4105-B848-C1FAC70966DE}"/>
              </a:ext>
            </a:extLst>
          </p:cNvPr>
          <p:cNvSpPr>
            <a:spLocks noChangeArrowheads="1"/>
          </p:cNvSpPr>
          <p:nvPr/>
        </p:nvSpPr>
        <p:spPr bwMode="auto">
          <a:xfrm>
            <a:off x="206378" y="1343025"/>
            <a:ext cx="2818307" cy="3046413"/>
          </a:xfrm>
          <a:prstGeom prst="rect">
            <a:avLst/>
          </a:prstGeom>
          <a:solidFill>
            <a:schemeClr val="bg1"/>
          </a:solid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
        <p:nvSpPr>
          <p:cNvPr id="8" name="Rectangle 7">
            <a:extLst>
              <a:ext uri="{FF2B5EF4-FFF2-40B4-BE49-F238E27FC236}">
                <a16:creationId xmlns:a16="http://schemas.microsoft.com/office/drawing/2014/main" id="{D7E131F3-EB36-43D1-8D79-C467B83B16E9}"/>
              </a:ext>
            </a:extLst>
          </p:cNvPr>
          <p:cNvSpPr>
            <a:spLocks noChangeArrowheads="1"/>
          </p:cNvSpPr>
          <p:nvPr/>
        </p:nvSpPr>
        <p:spPr bwMode="auto">
          <a:xfrm>
            <a:off x="9139813" y="1343025"/>
            <a:ext cx="2800654" cy="2219969"/>
          </a:xfrm>
          <a:prstGeom prst="rect">
            <a:avLst/>
          </a:prstGeom>
          <a:solidFill>
            <a:schemeClr val="bg1"/>
          </a:solid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
        <p:nvSpPr>
          <p:cNvPr id="9" name="TextBox 8">
            <a:extLst>
              <a:ext uri="{FF2B5EF4-FFF2-40B4-BE49-F238E27FC236}">
                <a16:creationId xmlns:a16="http://schemas.microsoft.com/office/drawing/2014/main" id="{85D3D30C-1431-41B7-9565-E847D987FB30}"/>
              </a:ext>
            </a:extLst>
          </p:cNvPr>
          <p:cNvSpPr txBox="1"/>
          <p:nvPr/>
        </p:nvSpPr>
        <p:spPr>
          <a:xfrm>
            <a:off x="478886" y="1343025"/>
            <a:ext cx="2200275" cy="3046413"/>
          </a:xfrm>
          <a:prstGeom prst="rect">
            <a:avLst/>
          </a:prstGeom>
          <a:noFill/>
        </p:spPr>
        <p:txBody>
          <a:bodyPr>
            <a:spAutoFit/>
          </a:bodyPr>
          <a:lstStyle/>
          <a:p>
            <a:pPr defTabSz="457200">
              <a:defRPr/>
            </a:pPr>
            <a:r>
              <a:rPr lang="en-US" sz="1600" dirty="0">
                <a:solidFill>
                  <a:prstClr val="black"/>
                </a:solidFill>
                <a:latin typeface="Calibri"/>
              </a:rPr>
              <a:t>Background, purpose, and introduction.</a:t>
            </a:r>
          </a:p>
          <a:p>
            <a:pPr defTabSz="457200">
              <a:defRPr/>
            </a:pPr>
            <a:endParaRPr lang="en-US" sz="1600" dirty="0">
              <a:solidFill>
                <a:prstClr val="black"/>
              </a:solidFill>
              <a:latin typeface="Calibri"/>
            </a:endParaRPr>
          </a:p>
          <a:p>
            <a:pPr defTabSz="457200">
              <a:defRPr/>
            </a:pPr>
            <a:r>
              <a:rPr lang="en-US" sz="1600" dirty="0">
                <a:solidFill>
                  <a:prstClr val="black"/>
                </a:solidFill>
                <a:latin typeface="Calibri"/>
              </a:rPr>
              <a:t>Keep it SIMPLE and explain </a:t>
            </a:r>
            <a:r>
              <a:rPr lang="en-US" sz="1600" dirty="0">
                <a:solidFill>
                  <a:srgbClr val="FF0000"/>
                </a:solidFill>
                <a:latin typeface="Calibri"/>
              </a:rPr>
              <a:t>why this is important </a:t>
            </a:r>
            <a:r>
              <a:rPr lang="en-US" sz="1600" dirty="0">
                <a:solidFill>
                  <a:prstClr val="black"/>
                </a:solidFill>
                <a:latin typeface="Calibri"/>
              </a:rPr>
              <a:t>or how it relates to people.</a:t>
            </a:r>
          </a:p>
          <a:p>
            <a:pPr defTabSz="457200">
              <a:defRPr/>
            </a:pPr>
            <a:endParaRPr lang="en-US" sz="1600" dirty="0">
              <a:solidFill>
                <a:prstClr val="black"/>
              </a:solidFill>
              <a:latin typeface="Calibri"/>
            </a:endParaRPr>
          </a:p>
          <a:p>
            <a:pPr defTabSz="457200">
              <a:defRPr/>
            </a:pPr>
            <a:r>
              <a:rPr lang="en-US" sz="1600" dirty="0">
                <a:solidFill>
                  <a:prstClr val="black"/>
                </a:solidFill>
                <a:latin typeface="Calibri"/>
              </a:rPr>
              <a:t>Keep this section so a smart 12 year old would understand and be interested.</a:t>
            </a:r>
          </a:p>
        </p:txBody>
      </p:sp>
      <p:sp>
        <p:nvSpPr>
          <p:cNvPr id="10" name="TextBox 9">
            <a:extLst>
              <a:ext uri="{FF2B5EF4-FFF2-40B4-BE49-F238E27FC236}">
                <a16:creationId xmlns:a16="http://schemas.microsoft.com/office/drawing/2014/main" id="{3FA487EB-9F15-4FE2-93FF-991604358A14}"/>
              </a:ext>
            </a:extLst>
          </p:cNvPr>
          <p:cNvSpPr txBox="1"/>
          <p:nvPr/>
        </p:nvSpPr>
        <p:spPr>
          <a:xfrm>
            <a:off x="4708524" y="1460894"/>
            <a:ext cx="2640012" cy="1077913"/>
          </a:xfrm>
          <a:prstGeom prst="rect">
            <a:avLst/>
          </a:prstGeom>
          <a:noFill/>
        </p:spPr>
        <p:txBody>
          <a:bodyPr>
            <a:spAutoFit/>
          </a:bodyPr>
          <a:lstStyle/>
          <a:p>
            <a:pPr defTabSz="457200">
              <a:defRPr/>
            </a:pPr>
            <a:r>
              <a:rPr lang="en-US" sz="1600" dirty="0">
                <a:solidFill>
                  <a:prstClr val="black"/>
                </a:solidFill>
                <a:latin typeface="Calibri"/>
              </a:rPr>
              <a:t>Flow charts, codes, sample screen shots, analysis, pictures, graphs, things you built.</a:t>
            </a:r>
          </a:p>
        </p:txBody>
      </p:sp>
      <p:sp>
        <p:nvSpPr>
          <p:cNvPr id="11" name="TextBox 10">
            <a:extLst>
              <a:ext uri="{FF2B5EF4-FFF2-40B4-BE49-F238E27FC236}">
                <a16:creationId xmlns:a16="http://schemas.microsoft.com/office/drawing/2014/main" id="{57732B86-9A9D-436D-8100-E10B54502E6E}"/>
              </a:ext>
            </a:extLst>
          </p:cNvPr>
          <p:cNvSpPr txBox="1"/>
          <p:nvPr/>
        </p:nvSpPr>
        <p:spPr>
          <a:xfrm>
            <a:off x="4708524" y="2675488"/>
            <a:ext cx="2505075" cy="831850"/>
          </a:xfrm>
          <a:prstGeom prst="rect">
            <a:avLst/>
          </a:prstGeom>
          <a:noFill/>
        </p:spPr>
        <p:txBody>
          <a:bodyPr>
            <a:spAutoFit/>
          </a:bodyPr>
          <a:lstStyle/>
          <a:p>
            <a:pPr defTabSz="457200">
              <a:defRPr/>
            </a:pPr>
            <a:r>
              <a:rPr lang="en-US" sz="1600" dirty="0">
                <a:solidFill>
                  <a:prstClr val="black"/>
                </a:solidFill>
                <a:latin typeface="Calibri"/>
              </a:rPr>
              <a:t>You can start to increase the complexity of your material here.</a:t>
            </a:r>
          </a:p>
        </p:txBody>
      </p:sp>
      <p:sp>
        <p:nvSpPr>
          <p:cNvPr id="12" name="TextBox 11">
            <a:extLst>
              <a:ext uri="{FF2B5EF4-FFF2-40B4-BE49-F238E27FC236}">
                <a16:creationId xmlns:a16="http://schemas.microsoft.com/office/drawing/2014/main" id="{10FCF3A0-7649-4C7C-8374-992A9B0F7843}"/>
              </a:ext>
            </a:extLst>
          </p:cNvPr>
          <p:cNvSpPr txBox="1">
            <a:spLocks noChangeArrowheads="1"/>
          </p:cNvSpPr>
          <p:nvPr/>
        </p:nvSpPr>
        <p:spPr bwMode="auto">
          <a:xfrm>
            <a:off x="9610078" y="1706957"/>
            <a:ext cx="2112963"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57200">
              <a:spcBef>
                <a:spcPct val="20000"/>
              </a:spcBef>
              <a:defRPr sz="1400">
                <a:solidFill>
                  <a:schemeClr val="tx1"/>
                </a:solidFill>
                <a:latin typeface="Calibri" panose="020F0502020204030204" pitchFamily="34" charset="0"/>
                <a:ea typeface="MS PGothic" panose="020B0600070205080204" pitchFamily="34" charset="-128"/>
              </a:defRPr>
            </a:lvl1pPr>
            <a:lvl2pPr marL="742950" indent="-285750" defTabSz="457200">
              <a:spcBef>
                <a:spcPct val="20000"/>
              </a:spcBef>
              <a:defRPr sz="1100">
                <a:solidFill>
                  <a:srgbClr val="000000"/>
                </a:solidFill>
                <a:latin typeface="Calibri" panose="020F0502020204030204" pitchFamily="34" charset="0"/>
                <a:ea typeface="MS PGothic" panose="020B0600070205080204" pitchFamily="34" charset="-128"/>
              </a:defRPr>
            </a:lvl2pPr>
            <a:lvl3pPr marL="11430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3pPr>
            <a:lvl4pPr marL="16002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4pPr>
            <a:lvl5pPr marL="20574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9pPr>
          </a:lstStyle>
          <a:p>
            <a:pPr eaLnBrk="1" hangingPunct="1">
              <a:spcBef>
                <a:spcPct val="0"/>
              </a:spcBef>
            </a:pPr>
            <a:r>
              <a:rPr lang="en-US" altLang="en-US" sz="1600" dirty="0">
                <a:solidFill>
                  <a:srgbClr val="000000"/>
                </a:solidFill>
              </a:rPr>
              <a:t>Conclusions, summaries, references, future study etc.</a:t>
            </a:r>
            <a:r>
              <a:rPr lang="mr-IN" altLang="en-US" sz="1600" dirty="0">
                <a:solidFill>
                  <a:srgbClr val="000000"/>
                </a:solidFill>
                <a:latin typeface="Mangal" panose="02040503050203030202" pitchFamily="18" charset="0"/>
              </a:rPr>
              <a:t>…</a:t>
            </a:r>
            <a:endParaRPr lang="en-US" altLang="en-US" sz="1600" dirty="0">
              <a:solidFill>
                <a:srgbClr val="000000"/>
              </a:solidFill>
            </a:endParaRPr>
          </a:p>
        </p:txBody>
      </p:sp>
      <p:sp>
        <p:nvSpPr>
          <p:cNvPr id="13" name="TextBox 12">
            <a:extLst>
              <a:ext uri="{FF2B5EF4-FFF2-40B4-BE49-F238E27FC236}">
                <a16:creationId xmlns:a16="http://schemas.microsoft.com/office/drawing/2014/main" id="{48C946FE-4971-4D79-BCCE-33F2FC67AAED}"/>
              </a:ext>
            </a:extLst>
          </p:cNvPr>
          <p:cNvSpPr txBox="1"/>
          <p:nvPr/>
        </p:nvSpPr>
        <p:spPr>
          <a:xfrm>
            <a:off x="385486" y="410366"/>
            <a:ext cx="1449387" cy="369888"/>
          </a:xfrm>
          <a:prstGeom prst="rect">
            <a:avLst/>
          </a:prstGeom>
          <a:noFill/>
        </p:spPr>
        <p:txBody>
          <a:bodyPr wrap="none">
            <a:spAutoFit/>
          </a:bodyPr>
          <a:lstStyle/>
          <a:p>
            <a:pPr defTabSz="457200">
              <a:defRPr/>
            </a:pPr>
            <a:r>
              <a:rPr lang="en-US" dirty="0">
                <a:solidFill>
                  <a:prstClr val="black"/>
                </a:solidFill>
                <a:latin typeface="Calibri"/>
              </a:rPr>
              <a:t>Sponsor Logo</a:t>
            </a:r>
          </a:p>
        </p:txBody>
      </p:sp>
      <p:sp>
        <p:nvSpPr>
          <p:cNvPr id="14" name="TextBox 13">
            <a:extLst>
              <a:ext uri="{FF2B5EF4-FFF2-40B4-BE49-F238E27FC236}">
                <a16:creationId xmlns:a16="http://schemas.microsoft.com/office/drawing/2014/main" id="{E316A3F4-A670-45AF-889A-2435B32D07AD}"/>
              </a:ext>
            </a:extLst>
          </p:cNvPr>
          <p:cNvSpPr txBox="1"/>
          <p:nvPr/>
        </p:nvSpPr>
        <p:spPr>
          <a:xfrm>
            <a:off x="9961564" y="410366"/>
            <a:ext cx="1789113" cy="369888"/>
          </a:xfrm>
          <a:prstGeom prst="rect">
            <a:avLst/>
          </a:prstGeom>
          <a:noFill/>
        </p:spPr>
        <p:txBody>
          <a:bodyPr wrap="none">
            <a:spAutoFit/>
          </a:bodyPr>
          <a:lstStyle/>
          <a:p>
            <a:pPr defTabSz="457200">
              <a:defRPr/>
            </a:pPr>
            <a:r>
              <a:rPr lang="en-US" dirty="0">
                <a:solidFill>
                  <a:prstClr val="black"/>
                </a:solidFill>
                <a:latin typeface="Calibri"/>
              </a:rPr>
              <a:t>GMU/Team Logo</a:t>
            </a:r>
          </a:p>
        </p:txBody>
      </p:sp>
      <p:sp>
        <p:nvSpPr>
          <p:cNvPr id="15" name="TextBox 14">
            <a:extLst>
              <a:ext uri="{FF2B5EF4-FFF2-40B4-BE49-F238E27FC236}">
                <a16:creationId xmlns:a16="http://schemas.microsoft.com/office/drawing/2014/main" id="{DCDA8BB1-4DBD-41AB-97D8-CCD22D5E27C8}"/>
              </a:ext>
            </a:extLst>
          </p:cNvPr>
          <p:cNvSpPr txBox="1"/>
          <p:nvPr/>
        </p:nvSpPr>
        <p:spPr>
          <a:xfrm>
            <a:off x="9492530" y="2726069"/>
            <a:ext cx="2208213" cy="584200"/>
          </a:xfrm>
          <a:prstGeom prst="rect">
            <a:avLst/>
          </a:prstGeom>
          <a:noFill/>
        </p:spPr>
        <p:txBody>
          <a:bodyPr>
            <a:spAutoFit/>
          </a:bodyPr>
          <a:lstStyle/>
          <a:p>
            <a:pPr algn="ctr" defTabSz="457200">
              <a:defRPr/>
            </a:pPr>
            <a:r>
              <a:rPr lang="en-US" sz="1600" dirty="0">
                <a:solidFill>
                  <a:prstClr val="black"/>
                </a:solidFill>
                <a:latin typeface="Calibri"/>
              </a:rPr>
              <a:t>Acknowledgements, References (if needed)</a:t>
            </a:r>
          </a:p>
        </p:txBody>
      </p:sp>
      <p:sp>
        <p:nvSpPr>
          <p:cNvPr id="18" name="Rectangle 17">
            <a:extLst>
              <a:ext uri="{FF2B5EF4-FFF2-40B4-BE49-F238E27FC236}">
                <a16:creationId xmlns:a16="http://schemas.microsoft.com/office/drawing/2014/main" id="{621EBF77-83BA-4CC0-87E0-6B4EEEDFF1AE}"/>
              </a:ext>
            </a:extLst>
          </p:cNvPr>
          <p:cNvSpPr>
            <a:spLocks noChangeArrowheads="1"/>
          </p:cNvSpPr>
          <p:nvPr/>
        </p:nvSpPr>
        <p:spPr bwMode="auto">
          <a:xfrm>
            <a:off x="206377" y="4608214"/>
            <a:ext cx="2818307" cy="2056907"/>
          </a:xfrm>
          <a:prstGeom prst="rect">
            <a:avLst/>
          </a:prstGeom>
          <a:solidFill>
            <a:schemeClr val="bg1"/>
          </a:solid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
        <p:nvSpPr>
          <p:cNvPr id="19" name="Rectangle 18">
            <a:extLst>
              <a:ext uri="{FF2B5EF4-FFF2-40B4-BE49-F238E27FC236}">
                <a16:creationId xmlns:a16="http://schemas.microsoft.com/office/drawing/2014/main" id="{F26E455E-2CAD-4B91-B8AF-88CB2F82BD03}"/>
              </a:ext>
            </a:extLst>
          </p:cNvPr>
          <p:cNvSpPr>
            <a:spLocks noChangeArrowheads="1"/>
          </p:cNvSpPr>
          <p:nvPr/>
        </p:nvSpPr>
        <p:spPr bwMode="auto">
          <a:xfrm>
            <a:off x="3138191" y="5097101"/>
            <a:ext cx="5888113" cy="1568020"/>
          </a:xfrm>
          <a:prstGeom prst="rect">
            <a:avLst/>
          </a:prstGeom>
          <a:solidFill>
            <a:schemeClr val="bg1"/>
          </a:solid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
        <p:nvSpPr>
          <p:cNvPr id="20" name="Rectangle 19">
            <a:extLst>
              <a:ext uri="{FF2B5EF4-FFF2-40B4-BE49-F238E27FC236}">
                <a16:creationId xmlns:a16="http://schemas.microsoft.com/office/drawing/2014/main" id="{5A6E3CDF-7772-42BB-9734-861C49673CAB}"/>
              </a:ext>
            </a:extLst>
          </p:cNvPr>
          <p:cNvSpPr>
            <a:spLocks noChangeArrowheads="1"/>
          </p:cNvSpPr>
          <p:nvPr/>
        </p:nvSpPr>
        <p:spPr bwMode="auto">
          <a:xfrm>
            <a:off x="9139810" y="3780482"/>
            <a:ext cx="2800654" cy="2803957"/>
          </a:xfrm>
          <a:prstGeom prst="rect">
            <a:avLst/>
          </a:prstGeom>
          <a:solidFill>
            <a:schemeClr val="bg1"/>
          </a:solid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Tree>
    <p:extLst>
      <p:ext uri="{BB962C8B-B14F-4D97-AF65-F5344CB8AC3E}">
        <p14:creationId xmlns:p14="http://schemas.microsoft.com/office/powerpoint/2010/main" val="425932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Placeholder 1">
            <a:extLst>
              <a:ext uri="{FF2B5EF4-FFF2-40B4-BE49-F238E27FC236}">
                <a16:creationId xmlns:a16="http://schemas.microsoft.com/office/drawing/2014/main" id="{D1963340-B34D-4E8A-8D84-13BD7C97D83F}"/>
              </a:ext>
            </a:extLst>
          </p:cNvPr>
          <p:cNvSpPr>
            <a:spLocks noGrp="1"/>
          </p:cNvSpPr>
          <p:nvPr>
            <p:ph type="body" sz="quarter" idx="14"/>
          </p:nvPr>
        </p:nvSpPr>
        <p:spPr/>
        <p:txBody>
          <a:bodyPr/>
          <a:lstStyle/>
          <a:p>
            <a:pPr marL="0" indent="0"/>
            <a:r>
              <a:rPr lang="en-US" altLang="en-US"/>
              <a:t>Three elements interact during a research poster presentation:</a:t>
            </a:r>
          </a:p>
          <a:p>
            <a:pPr marL="0" indent="0"/>
            <a:endParaRPr lang="en-US" altLang="en-US" sz="2400"/>
          </a:p>
          <a:p>
            <a:pPr marL="0" indent="0"/>
            <a:r>
              <a:rPr lang="en-US" altLang="en-US"/>
              <a:t>A) Presenter</a:t>
            </a:r>
          </a:p>
          <a:p>
            <a:pPr marL="0" indent="0">
              <a:buFontTx/>
              <a:buChar char="•"/>
            </a:pPr>
            <a:r>
              <a:rPr lang="en-US" altLang="en-US" sz="2000" b="0">
                <a:solidFill>
                  <a:srgbClr val="000000"/>
                </a:solidFill>
              </a:rPr>
              <a:t> Explains the project</a:t>
            </a:r>
          </a:p>
          <a:p>
            <a:pPr marL="0" indent="0">
              <a:buFontTx/>
              <a:buChar char="•"/>
            </a:pPr>
            <a:r>
              <a:rPr lang="en-US" altLang="en-US" sz="2000" b="0">
                <a:solidFill>
                  <a:srgbClr val="000000"/>
                </a:solidFill>
              </a:rPr>
              <a:t> Has a short oral summary prepared</a:t>
            </a:r>
          </a:p>
          <a:p>
            <a:pPr marL="0" indent="0">
              <a:buFontTx/>
              <a:buChar char="•"/>
            </a:pPr>
            <a:r>
              <a:rPr lang="en-US" altLang="en-US" sz="2000" b="0">
                <a:solidFill>
                  <a:srgbClr val="000000"/>
                </a:solidFill>
              </a:rPr>
              <a:t> Uses the poster as graphic support</a:t>
            </a:r>
          </a:p>
          <a:p>
            <a:pPr marL="0" indent="0">
              <a:buFontTx/>
              <a:buChar char="•"/>
            </a:pPr>
            <a:r>
              <a:rPr lang="en-US" altLang="en-US" sz="2000" b="0">
                <a:solidFill>
                  <a:srgbClr val="000000"/>
                </a:solidFill>
              </a:rPr>
              <a:t> Professional in dress and behavior</a:t>
            </a:r>
          </a:p>
          <a:p>
            <a:pPr marL="0" indent="0"/>
            <a:endParaRPr lang="en-US"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1C15C8-9E0F-465D-9649-187A2045E58B}"/>
              </a:ext>
            </a:extLst>
          </p:cNvPr>
          <p:cNvSpPr>
            <a:spLocks noGrp="1"/>
          </p:cNvSpPr>
          <p:nvPr>
            <p:ph type="body" sz="quarter" idx="14"/>
          </p:nvPr>
        </p:nvSpPr>
        <p:spPr/>
        <p:txBody>
          <a:bodyPr/>
          <a:lstStyle/>
          <a:p>
            <a:pPr marL="0" indent="0">
              <a:defRPr/>
            </a:pPr>
            <a:endParaRPr lang="en-US" sz="2000" dirty="0">
              <a:ea typeface="ＭＳ Ｐゴシック" charset="0"/>
            </a:endParaRPr>
          </a:p>
          <a:p>
            <a:pPr marL="0" indent="0">
              <a:defRPr/>
            </a:pPr>
            <a:r>
              <a:rPr lang="en-US" dirty="0">
                <a:ea typeface="ＭＳ Ｐゴシック" charset="0"/>
              </a:rPr>
              <a:t>B) Poster</a:t>
            </a:r>
          </a:p>
          <a:p>
            <a:pPr eaLnBrk="1" hangingPunct="1">
              <a:buFont typeface="Arial" charset="0"/>
              <a:buChar char="•"/>
              <a:defRPr/>
            </a:pPr>
            <a:r>
              <a:rPr lang="en-US" sz="2000" b="0" dirty="0">
                <a:solidFill>
                  <a:srgbClr val="000000"/>
                </a:solidFill>
                <a:ea typeface="ＭＳ Ｐゴシック" charset="0"/>
              </a:rPr>
              <a:t>Tells a logical story about the project</a:t>
            </a:r>
          </a:p>
          <a:p>
            <a:pPr eaLnBrk="1" hangingPunct="1">
              <a:buFont typeface="Arial" charset="0"/>
              <a:buChar char="•"/>
              <a:defRPr/>
            </a:pPr>
            <a:r>
              <a:rPr lang="en-US" sz="2000" b="0" dirty="0">
                <a:solidFill>
                  <a:srgbClr val="000000"/>
                </a:solidFill>
                <a:ea typeface="ＭＳ Ｐゴシック" charset="0"/>
              </a:rPr>
              <a:t>Reads from top-to-bottom, left-to-right</a:t>
            </a:r>
          </a:p>
          <a:p>
            <a:pPr eaLnBrk="1" hangingPunct="1">
              <a:buFont typeface="Arial" charset="0"/>
              <a:buChar char="•"/>
              <a:defRPr/>
            </a:pPr>
            <a:r>
              <a:rPr lang="en-US" sz="2000" b="0" dirty="0">
                <a:solidFill>
                  <a:srgbClr val="000000"/>
                </a:solidFill>
                <a:ea typeface="ＭＳ Ｐゴシック" charset="0"/>
              </a:rPr>
              <a:t>Is neat, professional, and well-organized</a:t>
            </a:r>
          </a:p>
          <a:p>
            <a:pPr eaLnBrk="1" hangingPunct="1">
              <a:buFont typeface="Arial" charset="0"/>
              <a:buChar char="•"/>
              <a:defRPr/>
            </a:pPr>
            <a:r>
              <a:rPr lang="en-US" sz="2000" b="0" dirty="0">
                <a:solidFill>
                  <a:srgbClr val="000000"/>
                </a:solidFill>
                <a:ea typeface="ＭＳ Ｐゴシック" charset="0"/>
              </a:rPr>
              <a:t>Stands as an independent scholarly work</a:t>
            </a:r>
            <a:endParaRPr lang="en-US" sz="2000" dirty="0">
              <a:ea typeface="ＭＳ Ｐゴシック"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E8B72BD-92FA-466C-BE42-E28730621BCD}"/>
              </a:ext>
            </a:extLst>
          </p:cNvPr>
          <p:cNvSpPr>
            <a:spLocks noGrp="1"/>
          </p:cNvSpPr>
          <p:nvPr>
            <p:ph type="body" sz="quarter" idx="14"/>
          </p:nvPr>
        </p:nvSpPr>
        <p:spPr/>
        <p:txBody>
          <a:bodyPr/>
          <a:lstStyle/>
          <a:p>
            <a:pPr marL="0" indent="0">
              <a:defRPr/>
            </a:pPr>
            <a:endParaRPr lang="en-US" dirty="0">
              <a:ea typeface="ＭＳ Ｐゴシック" charset="0"/>
            </a:endParaRPr>
          </a:p>
          <a:p>
            <a:pPr marL="0" indent="0">
              <a:defRPr/>
            </a:pPr>
            <a:r>
              <a:rPr lang="en-US" dirty="0">
                <a:ea typeface="ＭＳ Ｐゴシック" charset="0"/>
              </a:rPr>
              <a:t>C) Audience</a:t>
            </a:r>
            <a:endParaRPr lang="en-US" b="0" dirty="0">
              <a:solidFill>
                <a:srgbClr val="000000"/>
              </a:solidFill>
              <a:ea typeface="ＭＳ Ｐゴシック" charset="0"/>
            </a:endParaRPr>
          </a:p>
          <a:p>
            <a:pPr marL="0" indent="0">
              <a:defRPr/>
            </a:pPr>
            <a:r>
              <a:rPr lang="en-US" sz="2000" b="0" dirty="0">
                <a:solidFill>
                  <a:srgbClr val="000000"/>
                </a:solidFill>
                <a:ea typeface="ＭＳ Ｐゴシック" charset="0"/>
              </a:rPr>
              <a:t>Interacts at three levels:</a:t>
            </a:r>
          </a:p>
          <a:p>
            <a:pPr eaLnBrk="1" hangingPunct="1">
              <a:buFont typeface="Arial" charset="0"/>
              <a:buChar char="•"/>
              <a:defRPr/>
            </a:pPr>
            <a:r>
              <a:rPr lang="en-US" sz="2000" b="0" dirty="0">
                <a:solidFill>
                  <a:srgbClr val="000000"/>
                </a:solidFill>
                <a:ea typeface="ＭＳ Ｐゴシック" charset="0"/>
              </a:rPr>
              <a:t>Distant: identifies topic, reads title and name</a:t>
            </a:r>
          </a:p>
          <a:p>
            <a:pPr eaLnBrk="1" hangingPunct="1">
              <a:buFont typeface="Arial" charset="0"/>
              <a:buChar char="•"/>
              <a:defRPr/>
            </a:pPr>
            <a:r>
              <a:rPr lang="en-US" sz="2000" b="0" dirty="0">
                <a:solidFill>
                  <a:srgbClr val="000000"/>
                </a:solidFill>
                <a:ea typeface="ＭＳ Ｐゴシック" charset="0"/>
              </a:rPr>
              <a:t>Grazer: understands topic, reads sections, graphs, and pictures</a:t>
            </a:r>
          </a:p>
          <a:p>
            <a:pPr eaLnBrk="1" hangingPunct="1">
              <a:buFont typeface="Arial" charset="0"/>
              <a:buChar char="•"/>
              <a:defRPr/>
            </a:pPr>
            <a:r>
              <a:rPr lang="en-US" sz="2000" b="0" dirty="0">
                <a:solidFill>
                  <a:srgbClr val="000000"/>
                </a:solidFill>
                <a:ea typeface="ＭＳ Ｐゴシック" charset="0"/>
              </a:rPr>
              <a:t>Captivated: understands project, goals and significance, methods and outcomes, reads text and references  </a:t>
            </a:r>
          </a:p>
          <a:p>
            <a:pPr eaLnBrk="1" hangingPunct="1">
              <a:defRPr/>
            </a:pPr>
            <a:endParaRPr lang="en-US" dirty="0">
              <a:ea typeface="ＭＳ Ｐゴシック"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ext Placeholder 1">
            <a:extLst>
              <a:ext uri="{FF2B5EF4-FFF2-40B4-BE49-F238E27FC236}">
                <a16:creationId xmlns:a16="http://schemas.microsoft.com/office/drawing/2014/main" id="{FA89EE68-2F2B-476E-810B-25F58AAE5743}"/>
              </a:ext>
            </a:extLst>
          </p:cNvPr>
          <p:cNvSpPr>
            <a:spLocks noGrp="1"/>
          </p:cNvSpPr>
          <p:nvPr>
            <p:ph type="body" sz="quarter" idx="14"/>
          </p:nvPr>
        </p:nvSpPr>
        <p:spPr>
          <a:xfrm>
            <a:off x="1828800" y="762000"/>
            <a:ext cx="8077200" cy="5257800"/>
          </a:xfrm>
        </p:spPr>
        <p:txBody>
          <a:bodyPr/>
          <a:lstStyle/>
          <a:p>
            <a:pPr marL="0" indent="0"/>
            <a:r>
              <a:rPr lang="en-US" altLang="en-US"/>
              <a:t>Things to think about before you start:</a:t>
            </a:r>
          </a:p>
          <a:p>
            <a:pPr marL="0" indent="0"/>
            <a:endParaRPr lang="en-US" altLang="en-US" sz="2000"/>
          </a:p>
          <a:p>
            <a:pPr marL="0" indent="0"/>
            <a:endParaRPr lang="en-US" altLang="en-US" sz="2000"/>
          </a:p>
          <a:p>
            <a:pPr marL="0" indent="0"/>
            <a:r>
              <a:rPr lang="en-US" altLang="en-US" sz="2000"/>
              <a:t>Know your audience. </a:t>
            </a:r>
            <a:r>
              <a:rPr lang="en-US" altLang="en-US" sz="2000" b="0">
                <a:solidFill>
                  <a:srgbClr val="000000"/>
                </a:solidFill>
              </a:rPr>
              <a:t>Is your poster presentation for a general non-scholarly audience? Or is it for scholars in your field or a different field?</a:t>
            </a:r>
          </a:p>
          <a:p>
            <a:pPr marL="0" indent="0"/>
            <a:endParaRPr lang="en-US" altLang="en-US" sz="2000"/>
          </a:p>
          <a:p>
            <a:pPr marL="0" indent="0"/>
            <a:r>
              <a:rPr lang="en-US" altLang="en-US" sz="2000"/>
              <a:t>Keep the text brief and simple. </a:t>
            </a:r>
            <a:r>
              <a:rPr lang="en-US" altLang="en-US" sz="2000" b="0">
                <a:solidFill>
                  <a:srgbClr val="000000"/>
                </a:solidFill>
              </a:rPr>
              <a:t>Your poster should have a natural flow and should be self-explanatory. Your poster should be simple, coherent, and easy to view for the audience. </a:t>
            </a:r>
          </a:p>
          <a:p>
            <a:pPr marL="0" indent="0"/>
            <a:endParaRPr lang="en-US" altLang="en-US"/>
          </a:p>
          <a:p>
            <a:pPr marL="0" indent="0"/>
            <a:endParaRPr lang="en-US"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ext Placeholder 1">
            <a:extLst>
              <a:ext uri="{FF2B5EF4-FFF2-40B4-BE49-F238E27FC236}">
                <a16:creationId xmlns:a16="http://schemas.microsoft.com/office/drawing/2014/main" id="{C6AA598D-A500-4B5B-A2A5-A7190D3F9129}"/>
              </a:ext>
            </a:extLst>
          </p:cNvPr>
          <p:cNvSpPr>
            <a:spLocks noGrp="1"/>
          </p:cNvSpPr>
          <p:nvPr>
            <p:ph type="body" sz="quarter" idx="14"/>
          </p:nvPr>
        </p:nvSpPr>
        <p:spPr/>
        <p:txBody>
          <a:bodyPr/>
          <a:lstStyle/>
          <a:p>
            <a:pPr marL="0" indent="0"/>
            <a:endParaRPr lang="en-US" altLang="en-US" sz="2000"/>
          </a:p>
          <a:p>
            <a:pPr marL="0" indent="0"/>
            <a:r>
              <a:rPr lang="en-US" altLang="en-US" sz="2000"/>
              <a:t>What are the main ideas of your research? </a:t>
            </a:r>
            <a:r>
              <a:rPr lang="en-US" altLang="en-US" sz="2000" b="0">
                <a:solidFill>
                  <a:srgbClr val="000000"/>
                </a:solidFill>
              </a:rPr>
              <a:t>A good way to get organized is to list the main ideas in order of importance. You should focus on your main topic throughout the poster. What is the one important thing you want your viewers to learn?</a:t>
            </a:r>
          </a:p>
          <a:p>
            <a:pPr marL="0" indent="0"/>
            <a:endParaRPr lang="en-US" altLang="en-US" sz="2000"/>
          </a:p>
          <a:p>
            <a:pPr marL="0" indent="0"/>
            <a:r>
              <a:rPr lang="en-US" altLang="en-US" sz="2000"/>
              <a:t>Start early. </a:t>
            </a:r>
            <a:r>
              <a:rPr lang="en-US" altLang="en-US" sz="2000" b="0">
                <a:solidFill>
                  <a:srgbClr val="000000"/>
                </a:solidFill>
              </a:rPr>
              <a:t>Don’t wait until the last minute. Designing a good poster takes time from the planning to the printing. You should also know where to stop in the designing stage. Don’t spend too much time editing an image in Photoshop. </a:t>
            </a:r>
            <a:endParaRPr lang="en-US"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 Placeholder 1">
            <a:extLst>
              <a:ext uri="{FF2B5EF4-FFF2-40B4-BE49-F238E27FC236}">
                <a16:creationId xmlns:a16="http://schemas.microsoft.com/office/drawing/2014/main" id="{1D0FC2A5-1225-4414-A889-868BFFAF83B9}"/>
              </a:ext>
            </a:extLst>
          </p:cNvPr>
          <p:cNvSpPr>
            <a:spLocks noGrp="1"/>
          </p:cNvSpPr>
          <p:nvPr>
            <p:ph type="body" sz="quarter" idx="14"/>
          </p:nvPr>
        </p:nvSpPr>
        <p:spPr/>
        <p:txBody>
          <a:bodyPr/>
          <a:lstStyle/>
          <a:p>
            <a:pPr marL="0" indent="0"/>
            <a:r>
              <a:rPr lang="en-US" altLang="en-US"/>
              <a:t>Think of your poster as an illustrated abstract:</a:t>
            </a:r>
          </a:p>
          <a:p>
            <a:pPr marL="0" indent="0">
              <a:buFontTx/>
              <a:buChar char="•"/>
            </a:pPr>
            <a:endParaRPr lang="en-US" altLang="en-US"/>
          </a:p>
          <a:p>
            <a:pPr marL="0" indent="0">
              <a:buFontTx/>
              <a:buChar char="•"/>
            </a:pPr>
            <a:r>
              <a:rPr lang="en-US" altLang="en-US" sz="2000" b="0">
                <a:solidFill>
                  <a:srgbClr val="000000"/>
                </a:solidFill>
              </a:rPr>
              <a:t> Why should people care?</a:t>
            </a:r>
          </a:p>
          <a:p>
            <a:pPr marL="0" indent="0">
              <a:buFontTx/>
              <a:buChar char="•"/>
            </a:pPr>
            <a:r>
              <a:rPr lang="en-US" altLang="en-US" sz="2000" b="0">
                <a:solidFill>
                  <a:srgbClr val="000000"/>
                </a:solidFill>
              </a:rPr>
              <a:t> What am I adding to current knowledge</a:t>
            </a:r>
          </a:p>
          <a:p>
            <a:pPr marL="0" indent="0">
              <a:buFontTx/>
              <a:buChar char="•"/>
            </a:pPr>
            <a:r>
              <a:rPr lang="en-US" altLang="en-US" sz="2000" b="0">
                <a:solidFill>
                  <a:srgbClr val="000000"/>
                </a:solidFill>
              </a:rPr>
              <a:t> What are my methods?</a:t>
            </a:r>
          </a:p>
          <a:p>
            <a:pPr marL="0" indent="0">
              <a:buFontTx/>
              <a:buChar char="•"/>
            </a:pPr>
            <a:r>
              <a:rPr lang="en-US" altLang="en-US" sz="2000" b="0">
                <a:solidFill>
                  <a:srgbClr val="000000"/>
                </a:solidFill>
              </a:rPr>
              <a:t> What did I find? What do I recommend?</a:t>
            </a:r>
          </a:p>
          <a:p>
            <a:pPr marL="0" indent="0"/>
            <a:endParaRPr lang="en-US"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ext Placeholder 1">
            <a:extLst>
              <a:ext uri="{FF2B5EF4-FFF2-40B4-BE49-F238E27FC236}">
                <a16:creationId xmlns:a16="http://schemas.microsoft.com/office/drawing/2014/main" id="{6A7AD8B1-D397-4E66-B940-AA6915D81693}"/>
              </a:ext>
            </a:extLst>
          </p:cNvPr>
          <p:cNvSpPr>
            <a:spLocks noGrp="1"/>
          </p:cNvSpPr>
          <p:nvPr>
            <p:ph type="body" sz="quarter" idx="14"/>
          </p:nvPr>
        </p:nvSpPr>
        <p:spPr>
          <a:xfrm>
            <a:off x="1828800" y="914400"/>
            <a:ext cx="8077200" cy="5029200"/>
          </a:xfrm>
        </p:spPr>
        <p:txBody>
          <a:bodyPr>
            <a:normAutofit lnSpcReduction="10000"/>
          </a:bodyPr>
          <a:lstStyle/>
          <a:p>
            <a:pPr marL="0" indent="0"/>
            <a:r>
              <a:rPr lang="en-US" altLang="en-US"/>
              <a:t>What to include in your poster:</a:t>
            </a:r>
          </a:p>
          <a:p>
            <a:pPr marL="0" indent="0"/>
            <a:endParaRPr lang="en-US" altLang="en-US" sz="2000"/>
          </a:p>
          <a:p>
            <a:pPr marL="0" indent="0"/>
            <a:r>
              <a:rPr lang="en-US" altLang="en-US" sz="2000"/>
              <a:t>Title Section</a:t>
            </a:r>
          </a:p>
          <a:p>
            <a:pPr marL="0" indent="0">
              <a:buFontTx/>
              <a:buChar char="•"/>
            </a:pPr>
            <a:r>
              <a:rPr lang="en-US" altLang="en-US" sz="1600" b="0">
                <a:solidFill>
                  <a:srgbClr val="000000"/>
                </a:solidFill>
              </a:rPr>
              <a:t> Title of presentation, 96-140 point font, sentence case</a:t>
            </a:r>
          </a:p>
          <a:p>
            <a:pPr marL="0" indent="0">
              <a:buFontTx/>
              <a:buChar char="•"/>
            </a:pPr>
            <a:r>
              <a:rPr lang="en-US" altLang="en-US" sz="1600" b="0">
                <a:solidFill>
                  <a:srgbClr val="000000"/>
                </a:solidFill>
              </a:rPr>
              <a:t> </a:t>
            </a:r>
            <a:r>
              <a:rPr lang="en-US" altLang="en-US" sz="1600" b="0">
                <a:solidFill>
                  <a:srgbClr val="CC3300"/>
                </a:solidFill>
              </a:rPr>
              <a:t>Author (your) Name(s)</a:t>
            </a:r>
          </a:p>
          <a:p>
            <a:pPr marL="0" indent="0">
              <a:buFontTx/>
              <a:buChar char="•"/>
            </a:pPr>
            <a:r>
              <a:rPr lang="en-US" altLang="en-US" sz="1600" b="0">
                <a:solidFill>
                  <a:srgbClr val="CC3300"/>
                </a:solidFill>
              </a:rPr>
              <a:t> Your Customer and Company Logo </a:t>
            </a:r>
          </a:p>
          <a:p>
            <a:pPr marL="0" indent="0">
              <a:buFontTx/>
              <a:buChar char="•"/>
            </a:pPr>
            <a:r>
              <a:rPr lang="en-US" altLang="en-US" sz="1600" b="0">
                <a:solidFill>
                  <a:srgbClr val="CC3300"/>
                </a:solidFill>
              </a:rPr>
              <a:t> Your SME </a:t>
            </a:r>
          </a:p>
          <a:p>
            <a:pPr marL="0" indent="0">
              <a:buFontTx/>
              <a:buChar char="•"/>
            </a:pPr>
            <a:r>
              <a:rPr lang="en-US" altLang="en-US" sz="1600" b="0">
                <a:solidFill>
                  <a:srgbClr val="CC3300"/>
                </a:solidFill>
              </a:rPr>
              <a:t> George Mason University logo – logo.gmu.edu (usually in the upper left corner)</a:t>
            </a:r>
          </a:p>
          <a:p>
            <a:pPr marL="0" indent="0">
              <a:buFontTx/>
              <a:buChar char="•"/>
            </a:pPr>
            <a:endParaRPr lang="en-US" altLang="en-US" sz="1600" b="0">
              <a:solidFill>
                <a:srgbClr val="000000"/>
              </a:solidFill>
            </a:endParaRPr>
          </a:p>
          <a:p>
            <a:pPr marL="0" indent="0"/>
            <a:r>
              <a:rPr lang="en-US" altLang="en-US" sz="2000"/>
              <a:t>Body</a:t>
            </a:r>
          </a:p>
          <a:p>
            <a:pPr marL="0" indent="0">
              <a:buFontTx/>
              <a:buChar char="•"/>
            </a:pPr>
            <a:r>
              <a:rPr lang="en-US" altLang="en-US" sz="1600" b="0">
                <a:solidFill>
                  <a:srgbClr val="000000"/>
                </a:solidFill>
              </a:rPr>
              <a:t> 50% text and 50% visuals (this can include pictures, maps, graphs, diagrams, or block text)</a:t>
            </a:r>
          </a:p>
          <a:p>
            <a:pPr marL="0" indent="0">
              <a:buFontTx/>
              <a:buChar char="•"/>
            </a:pPr>
            <a:r>
              <a:rPr lang="en-US" altLang="en-US" sz="1600" b="0">
                <a:solidFill>
                  <a:srgbClr val="000000"/>
                </a:solidFill>
              </a:rPr>
              <a:t> Sections (names can vary depending on your field, check research journals or posters in your field for examples): Introduction, Background, Methods, Results/Evidence, Discussion/Conclusion, Acknowledgements, Bibliography</a:t>
            </a:r>
          </a:p>
          <a:p>
            <a:pPr marL="0" indent="0">
              <a:buFontTx/>
              <a:buChar char="•"/>
            </a:pPr>
            <a:r>
              <a:rPr lang="en-US" altLang="en-US" sz="1600" b="0">
                <a:solidFill>
                  <a:srgbClr val="000000"/>
                </a:solidFill>
              </a:rPr>
              <a:t>Audience reads from top to bottom, left to right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ext Placeholder 1">
            <a:extLst>
              <a:ext uri="{FF2B5EF4-FFF2-40B4-BE49-F238E27FC236}">
                <a16:creationId xmlns:a16="http://schemas.microsoft.com/office/drawing/2014/main" id="{61312193-3B0C-42CB-9297-315CE95074D1}"/>
              </a:ext>
            </a:extLst>
          </p:cNvPr>
          <p:cNvSpPr>
            <a:spLocks noGrp="1"/>
          </p:cNvSpPr>
          <p:nvPr>
            <p:ph type="body" sz="quarter" idx="14"/>
          </p:nvPr>
        </p:nvSpPr>
        <p:spPr>
          <a:xfrm>
            <a:off x="1828800" y="838200"/>
            <a:ext cx="8077200" cy="596900"/>
          </a:xfrm>
        </p:spPr>
        <p:txBody>
          <a:bodyPr/>
          <a:lstStyle/>
          <a:p>
            <a:pPr marL="0" indent="0"/>
            <a:r>
              <a:rPr lang="en-US" altLang="en-US"/>
              <a:t>Example of Sections:</a:t>
            </a:r>
          </a:p>
        </p:txBody>
      </p:sp>
      <p:pic>
        <p:nvPicPr>
          <p:cNvPr id="33795" name="Picture 4" descr="hattoinclude.jpg">
            <a:extLst>
              <a:ext uri="{FF2B5EF4-FFF2-40B4-BE49-F238E27FC236}">
                <a16:creationId xmlns:a16="http://schemas.microsoft.com/office/drawing/2014/main" id="{A11B1EFA-C6FF-4BD2-8F2F-5FCC280D05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1676400"/>
            <a:ext cx="5638800" cy="384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ext Placeholder 1">
            <a:extLst>
              <a:ext uri="{FF2B5EF4-FFF2-40B4-BE49-F238E27FC236}">
                <a16:creationId xmlns:a16="http://schemas.microsoft.com/office/drawing/2014/main" id="{DF512AC6-4333-45D4-A99B-213D4EDBD896}"/>
              </a:ext>
            </a:extLst>
          </p:cNvPr>
          <p:cNvSpPr>
            <a:spLocks noGrp="1"/>
          </p:cNvSpPr>
          <p:nvPr>
            <p:ph type="body" sz="quarter" idx="14"/>
          </p:nvPr>
        </p:nvSpPr>
        <p:spPr/>
        <p:txBody>
          <a:bodyPr/>
          <a:lstStyle/>
          <a:p>
            <a:pPr marL="0" indent="0"/>
            <a:r>
              <a:rPr lang="en-US" altLang="en-US"/>
              <a:t>Choosing your Software:</a:t>
            </a:r>
          </a:p>
          <a:p>
            <a:pPr marL="0" indent="0"/>
            <a:endParaRPr lang="en-US" altLang="en-US" sz="2000"/>
          </a:p>
          <a:p>
            <a:pPr marL="0" indent="0"/>
            <a:r>
              <a:rPr lang="en-US" altLang="en-US" sz="2000"/>
              <a:t>PowerPoint</a:t>
            </a:r>
          </a:p>
          <a:p>
            <a:pPr marL="0" indent="0">
              <a:buFontTx/>
              <a:buChar char="•"/>
            </a:pPr>
            <a:r>
              <a:rPr lang="en-US" altLang="en-US" sz="1600" b="0">
                <a:solidFill>
                  <a:srgbClr val="000000"/>
                </a:solidFill>
              </a:rPr>
              <a:t> Easy to use, easily accessible</a:t>
            </a:r>
          </a:p>
          <a:p>
            <a:pPr marL="0" indent="0">
              <a:buFontTx/>
              <a:buChar char="•"/>
            </a:pPr>
            <a:r>
              <a:rPr lang="en-US" altLang="en-US" sz="1600" b="0">
                <a:solidFill>
                  <a:srgbClr val="000000"/>
                </a:solidFill>
              </a:rPr>
              <a:t> Lots of available templates</a:t>
            </a:r>
          </a:p>
          <a:p>
            <a:pPr marL="0" indent="0"/>
            <a:endParaRPr lang="en-US" altLang="en-US" sz="1600" b="0">
              <a:solidFill>
                <a:srgbClr val="000000"/>
              </a:solidFill>
            </a:endParaRPr>
          </a:p>
          <a:p>
            <a:pPr marL="0" indent="0"/>
            <a:r>
              <a:rPr lang="en-US" altLang="en-US" sz="2000"/>
              <a:t>InDesign</a:t>
            </a:r>
          </a:p>
          <a:p>
            <a:pPr marL="0" indent="0">
              <a:buFontTx/>
              <a:buChar char="•"/>
            </a:pPr>
            <a:r>
              <a:rPr lang="en-US" altLang="en-US" sz="1600" b="0">
                <a:solidFill>
                  <a:srgbClr val="000000"/>
                </a:solidFill>
              </a:rPr>
              <a:t> Better quality</a:t>
            </a:r>
          </a:p>
          <a:p>
            <a:pPr marL="0" indent="0">
              <a:buFontTx/>
              <a:buChar char="•"/>
            </a:pPr>
            <a:r>
              <a:rPr lang="en-US" altLang="en-US" sz="1600" b="0">
                <a:solidFill>
                  <a:srgbClr val="000000"/>
                </a:solidFill>
              </a:rPr>
              <a:t> More Design features and functions</a:t>
            </a:r>
          </a:p>
          <a:p>
            <a:pPr marL="0" indent="0">
              <a:buFontTx/>
              <a:buChar char="•"/>
            </a:pPr>
            <a:endParaRPr lang="en-US" altLang="en-US" sz="1600" b="0">
              <a:solidFill>
                <a:srgbClr val="000000"/>
              </a:solidFill>
            </a:endParaRPr>
          </a:p>
          <a:p>
            <a:pPr marL="0" indent="0"/>
            <a:r>
              <a:rPr lang="en-US" altLang="en-US" sz="2000"/>
              <a:t>LaTex</a:t>
            </a:r>
          </a:p>
          <a:p>
            <a:pPr marL="0" indent="0">
              <a:buFontTx/>
              <a:buChar char="•"/>
            </a:pPr>
            <a:r>
              <a:rPr lang="en-US" altLang="en-US" sz="1600" b="0">
                <a:solidFill>
                  <a:srgbClr val="000000"/>
                </a:solidFill>
              </a:rPr>
              <a:t> High quality typesetting system </a:t>
            </a:r>
          </a:p>
          <a:p>
            <a:pPr marL="0" indent="0">
              <a:buFontTx/>
              <a:buChar char="•"/>
            </a:pPr>
            <a:r>
              <a:rPr lang="en-US" altLang="en-US" sz="1600" b="0">
                <a:solidFill>
                  <a:srgbClr val="000000"/>
                </a:solidFill>
              </a:rPr>
              <a:t> Takes some time to learn but freely available and lots of templates </a:t>
            </a:r>
          </a:p>
          <a:p>
            <a:pPr marL="0" indent="0"/>
            <a:endParaRPr lang="en-US"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ext Placeholder 1">
            <a:extLst>
              <a:ext uri="{FF2B5EF4-FFF2-40B4-BE49-F238E27FC236}">
                <a16:creationId xmlns:a16="http://schemas.microsoft.com/office/drawing/2014/main" id="{FD57997F-970B-41E9-B760-742487F18504}"/>
              </a:ext>
            </a:extLst>
          </p:cNvPr>
          <p:cNvSpPr>
            <a:spLocks noGrp="1"/>
          </p:cNvSpPr>
          <p:nvPr>
            <p:ph type="body" sz="quarter" idx="14"/>
          </p:nvPr>
        </p:nvSpPr>
        <p:spPr>
          <a:xfrm>
            <a:off x="1828800" y="838200"/>
            <a:ext cx="8077200" cy="5257800"/>
          </a:xfrm>
        </p:spPr>
        <p:txBody>
          <a:bodyPr/>
          <a:lstStyle/>
          <a:p>
            <a:pPr marL="0" indent="0"/>
            <a:r>
              <a:rPr lang="en-US" altLang="en-US"/>
              <a:t>Creating your Layout: </a:t>
            </a:r>
          </a:p>
          <a:p>
            <a:pPr marL="0" indent="0"/>
            <a:endParaRPr lang="en-US" altLang="en-US"/>
          </a:p>
          <a:p>
            <a:pPr marL="0" indent="0">
              <a:buFontTx/>
              <a:buChar char="•"/>
            </a:pPr>
            <a:r>
              <a:rPr lang="en-US" altLang="en-US" sz="2000" b="0">
                <a:solidFill>
                  <a:srgbClr val="000000"/>
                </a:solidFill>
              </a:rPr>
              <a:t> Set your page size in Page Setup before you start. Check with your conference about their allowable/preferred size, standard is 48” wide by 36” tall </a:t>
            </a:r>
          </a:p>
          <a:p>
            <a:pPr marL="0" indent="0">
              <a:buFontTx/>
              <a:buChar char="•"/>
            </a:pPr>
            <a:r>
              <a:rPr lang="en-US" altLang="en-US" sz="2000" b="0">
                <a:solidFill>
                  <a:srgbClr val="000000"/>
                </a:solidFill>
              </a:rPr>
              <a:t> Use Grids, Guides, and Rulers in the View menu of PowerPoint. Right click or control click (mac) to add more guides and create margins and columns. Use these as guides when adding text boxes for your title and body sections</a:t>
            </a:r>
          </a:p>
          <a:p>
            <a:pPr marL="0" indent="0">
              <a:buFontTx/>
              <a:buChar char="•"/>
            </a:pPr>
            <a:r>
              <a:rPr lang="en-US" altLang="en-US" sz="2000" b="0">
                <a:solidFill>
                  <a:srgbClr val="000000"/>
                </a:solidFill>
              </a:rPr>
              <a:t> Use columns to arrange your contents, most posters are designed with two to five columns depending on the size</a:t>
            </a:r>
          </a:p>
          <a:p>
            <a:pPr marL="0" indent="0">
              <a:buFontTx/>
              <a:buChar char="•"/>
            </a:pPr>
            <a:endParaRPr lang="en-US" altLang="en-US" sz="2000" b="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4A60C191-70BC-4A57-84A9-159204194EF2}"/>
              </a:ext>
            </a:extLst>
          </p:cNvPr>
          <p:cNvSpPr>
            <a:spLocks noGrp="1" noChangeArrowheads="1"/>
          </p:cNvSpPr>
          <p:nvPr>
            <p:ph type="ctrTitle" idx="4294967295"/>
          </p:nvPr>
        </p:nvSpPr>
        <p:spPr bwMode="auto">
          <a:xfrm>
            <a:off x="2449513" y="2192338"/>
            <a:ext cx="7389812" cy="227806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fontScale="90000"/>
          </a:bodyPr>
          <a:lstStyle/>
          <a:p>
            <a:pPr algn="ctr" eaLnBrk="1" hangingPunct="1"/>
            <a:r>
              <a:rPr lang="en-US" altLang="en-US" sz="3200" b="1">
                <a:solidFill>
                  <a:srgbClr val="0D4818"/>
                </a:solidFill>
              </a:rPr>
              <a:t>CYSE 493  Industry Sponsored Senior </a:t>
            </a:r>
            <a:br>
              <a:rPr lang="en-US" altLang="en-US" sz="3200" b="1">
                <a:solidFill>
                  <a:srgbClr val="0D4818"/>
                </a:solidFill>
              </a:rPr>
            </a:br>
            <a:r>
              <a:rPr lang="en-US" altLang="en-US" sz="3200" b="1">
                <a:solidFill>
                  <a:srgbClr val="0D4818"/>
                </a:solidFill>
              </a:rPr>
              <a:t>Design Project</a:t>
            </a:r>
            <a:br>
              <a:rPr lang="en-US" altLang="en-US" sz="3200" b="1">
                <a:solidFill>
                  <a:srgbClr val="0D4818"/>
                </a:solidFill>
              </a:rPr>
            </a:br>
            <a:br>
              <a:rPr lang="en-US" altLang="en-US" sz="3200" b="1">
                <a:solidFill>
                  <a:srgbClr val="0D4818"/>
                </a:solidFill>
              </a:rPr>
            </a:br>
            <a:r>
              <a:rPr lang="en-US" altLang="en-US" sz="3200" b="1">
                <a:solidFill>
                  <a:srgbClr val="0D4818"/>
                </a:solidFill>
              </a:rPr>
              <a:t>Poster Design and Format</a:t>
            </a:r>
            <a:br>
              <a:rPr lang="en-US" altLang="en-US" sz="3200" b="1">
                <a:solidFill>
                  <a:srgbClr val="0000FF"/>
                </a:solidFill>
              </a:rPr>
            </a:br>
            <a:br>
              <a:rPr lang="en-US" altLang="en-US" sz="3200" b="1">
                <a:solidFill>
                  <a:srgbClr val="000000"/>
                </a:solidFill>
                <a:cs typeface="Arial" panose="020B0604020202020204" pitchFamily="34" charset="0"/>
              </a:rPr>
            </a:br>
            <a:endParaRPr lang="en-US" altLang="en-US" sz="3200" b="1">
              <a:solidFill>
                <a:srgbClr val="000000"/>
              </a:solidFill>
              <a:cs typeface="Arial" panose="020B0604020202020204" pitchFamily="34" charset="0"/>
            </a:endParaRPr>
          </a:p>
        </p:txBody>
      </p:sp>
      <p:sp>
        <p:nvSpPr>
          <p:cNvPr id="3" name="TextBox 2">
            <a:extLst>
              <a:ext uri="{FF2B5EF4-FFF2-40B4-BE49-F238E27FC236}">
                <a16:creationId xmlns:a16="http://schemas.microsoft.com/office/drawing/2014/main" id="{3CC83350-CFEA-4CF0-8810-92E050064A23}"/>
              </a:ext>
            </a:extLst>
          </p:cNvPr>
          <p:cNvSpPr txBox="1"/>
          <p:nvPr/>
        </p:nvSpPr>
        <p:spPr>
          <a:xfrm>
            <a:off x="2603500" y="4800601"/>
            <a:ext cx="6921500" cy="830263"/>
          </a:xfrm>
          <a:prstGeom prst="rect">
            <a:avLst/>
          </a:prstGeom>
          <a:noFill/>
        </p:spPr>
        <p:txBody>
          <a:bodyPr wrap="none">
            <a:spAutoFit/>
          </a:bodyPr>
          <a:lstStyle/>
          <a:p>
            <a:pPr algn="ctr" defTabSz="457200">
              <a:defRPr/>
            </a:pPr>
            <a:r>
              <a:rPr lang="en-US" sz="2400" dirty="0">
                <a:solidFill>
                  <a:srgbClr val="116020"/>
                </a:solidFill>
                <a:latin typeface="Calibri"/>
              </a:rPr>
              <a:t>Spring 2020:</a:t>
            </a:r>
          </a:p>
          <a:p>
            <a:pPr algn="ctr" defTabSz="457200">
              <a:defRPr/>
            </a:pPr>
            <a:r>
              <a:rPr lang="en-US" sz="2400" dirty="0">
                <a:solidFill>
                  <a:srgbClr val="116020"/>
                </a:solidFill>
                <a:latin typeface="Calibri"/>
              </a:rPr>
              <a:t>Andy Powell, Gino Manzo, Rock Sabetto, Tom Winston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ext Placeholder 2">
            <a:extLst>
              <a:ext uri="{FF2B5EF4-FFF2-40B4-BE49-F238E27FC236}">
                <a16:creationId xmlns:a16="http://schemas.microsoft.com/office/drawing/2014/main" id="{7544E86F-4718-4666-AA1B-558B24F5E466}"/>
              </a:ext>
            </a:extLst>
          </p:cNvPr>
          <p:cNvSpPr>
            <a:spLocks noGrp="1"/>
          </p:cNvSpPr>
          <p:nvPr>
            <p:ph type="body" sz="quarter" idx="14"/>
          </p:nvPr>
        </p:nvSpPr>
        <p:spPr>
          <a:xfrm>
            <a:off x="1778000" y="790575"/>
            <a:ext cx="8077200" cy="495300"/>
          </a:xfrm>
        </p:spPr>
        <p:txBody>
          <a:bodyPr/>
          <a:lstStyle/>
          <a:p>
            <a:pPr marL="0" indent="0"/>
            <a:r>
              <a:rPr lang="en-US" altLang="en-US"/>
              <a:t>Examples of column layouts:</a:t>
            </a:r>
          </a:p>
        </p:txBody>
      </p:sp>
      <p:pic>
        <p:nvPicPr>
          <p:cNvPr id="38915" name="Picture 4" descr="ayout-2.jpg">
            <a:extLst>
              <a:ext uri="{FF2B5EF4-FFF2-40B4-BE49-F238E27FC236}">
                <a16:creationId xmlns:a16="http://schemas.microsoft.com/office/drawing/2014/main" id="{1C5B23EA-A617-4D21-BEA9-477C23F535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5050" y="1338264"/>
            <a:ext cx="3143250" cy="210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6" name="Picture 6" descr="ayout-1.jpg">
            <a:extLst>
              <a:ext uri="{FF2B5EF4-FFF2-40B4-BE49-F238E27FC236}">
                <a16:creationId xmlns:a16="http://schemas.microsoft.com/office/drawing/2014/main" id="{E2054076-850B-4D81-B2D7-99CD22FE98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328738"/>
            <a:ext cx="3162300" cy="2114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7" name="Picture 8" descr="ayout-4.jpg">
            <a:extLst>
              <a:ext uri="{FF2B5EF4-FFF2-40B4-BE49-F238E27FC236}">
                <a16:creationId xmlns:a16="http://schemas.microsoft.com/office/drawing/2014/main" id="{FABA8457-AA3A-4BD9-A15C-0109584A4A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95526" y="3733800"/>
            <a:ext cx="3152775" cy="209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8" name="Picture 10" descr="ayout-3.jpg">
            <a:extLst>
              <a:ext uri="{FF2B5EF4-FFF2-40B4-BE49-F238E27FC236}">
                <a16:creationId xmlns:a16="http://schemas.microsoft.com/office/drawing/2014/main" id="{0596C1B4-7F11-4DE9-A327-4C5397B9F8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3733801"/>
            <a:ext cx="3162300" cy="210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ext Placeholder 1">
            <a:extLst>
              <a:ext uri="{FF2B5EF4-FFF2-40B4-BE49-F238E27FC236}">
                <a16:creationId xmlns:a16="http://schemas.microsoft.com/office/drawing/2014/main" id="{70413B11-EC9B-4D67-8925-86652EAD0411}"/>
              </a:ext>
            </a:extLst>
          </p:cNvPr>
          <p:cNvSpPr>
            <a:spLocks noGrp="1"/>
          </p:cNvSpPr>
          <p:nvPr>
            <p:ph type="body" sz="quarter" idx="14"/>
          </p:nvPr>
        </p:nvSpPr>
        <p:spPr>
          <a:xfrm>
            <a:off x="1905000" y="838200"/>
            <a:ext cx="8077200" cy="5270500"/>
          </a:xfrm>
        </p:spPr>
        <p:txBody>
          <a:bodyPr/>
          <a:lstStyle/>
          <a:p>
            <a:pPr marL="0" indent="0"/>
            <a:r>
              <a:rPr lang="en-US" altLang="en-US"/>
              <a:t>Design tips:</a:t>
            </a:r>
          </a:p>
          <a:p>
            <a:pPr marL="0" indent="0"/>
            <a:endParaRPr lang="en-US" altLang="en-US" sz="2000"/>
          </a:p>
          <a:p>
            <a:pPr marL="0" indent="0"/>
            <a:endParaRPr lang="en-US" altLang="en-US" sz="2000"/>
          </a:p>
          <a:p>
            <a:pPr marL="0" indent="0"/>
            <a:r>
              <a:rPr lang="en-US" altLang="en-US" sz="2000"/>
              <a:t>Make your own style guide</a:t>
            </a:r>
          </a:p>
          <a:p>
            <a:pPr marL="0" indent="0">
              <a:buFontTx/>
              <a:buChar char="•"/>
            </a:pPr>
            <a:r>
              <a:rPr lang="en-US" altLang="en-US" sz="1600" b="0">
                <a:solidFill>
                  <a:srgbClr val="000000"/>
                </a:solidFill>
              </a:rPr>
              <a:t>  Use a standard method for each type of text. Note the colors, italics, bold, and other treatments you are using for each type of text. Use a standard method for each type of text:</a:t>
            </a:r>
          </a:p>
          <a:p>
            <a:pPr marL="0" indent="0">
              <a:buFontTx/>
              <a:buChar char="•"/>
            </a:pPr>
            <a:r>
              <a:rPr lang="en-US" altLang="en-US" sz="1600" b="0">
                <a:solidFill>
                  <a:srgbClr val="000000"/>
                </a:solidFill>
              </a:rPr>
              <a:t>  Title text (72-120 point)</a:t>
            </a:r>
          </a:p>
          <a:p>
            <a:pPr marL="0" indent="0">
              <a:buFontTx/>
              <a:buChar char="•"/>
            </a:pPr>
            <a:r>
              <a:rPr lang="en-US" altLang="en-US" sz="1600" b="0">
                <a:solidFill>
                  <a:srgbClr val="000000"/>
                </a:solidFill>
              </a:rPr>
              <a:t>  Sections and subsections (Bold, 30-36 point)</a:t>
            </a:r>
          </a:p>
          <a:p>
            <a:pPr marL="0" indent="0">
              <a:buFontTx/>
              <a:buChar char="•"/>
            </a:pPr>
            <a:r>
              <a:rPr lang="en-US" altLang="en-US" sz="1600" b="0">
                <a:solidFill>
                  <a:srgbClr val="000000"/>
                </a:solidFill>
              </a:rPr>
              <a:t> Body text large enough to be read from a distance (18-24 point)</a:t>
            </a:r>
          </a:p>
          <a:p>
            <a:pPr marL="0" indent="0">
              <a:buFontTx/>
              <a:buChar char="•"/>
            </a:pPr>
            <a:r>
              <a:rPr lang="en-US" altLang="en-US" sz="1600" b="0">
                <a:solidFill>
                  <a:srgbClr val="000000"/>
                </a:solidFill>
              </a:rPr>
              <a:t> Figure captions – always add captions to your figures and images to help readers understand their significance, for the grazers in the audience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ext Placeholder 1">
            <a:extLst>
              <a:ext uri="{FF2B5EF4-FFF2-40B4-BE49-F238E27FC236}">
                <a16:creationId xmlns:a16="http://schemas.microsoft.com/office/drawing/2014/main" id="{39A93356-B60A-4262-9749-1E126CE6C717}"/>
              </a:ext>
            </a:extLst>
          </p:cNvPr>
          <p:cNvSpPr>
            <a:spLocks noGrp="1"/>
          </p:cNvSpPr>
          <p:nvPr>
            <p:ph type="body" sz="quarter" idx="14"/>
          </p:nvPr>
        </p:nvSpPr>
        <p:spPr/>
        <p:txBody>
          <a:bodyPr/>
          <a:lstStyle/>
          <a:p>
            <a:pPr marL="0" indent="0"/>
            <a:endParaRPr lang="en-US" altLang="en-US" sz="2000"/>
          </a:p>
          <a:p>
            <a:pPr marL="0" indent="0"/>
            <a:endParaRPr lang="en-US" altLang="en-US" sz="2000"/>
          </a:p>
          <a:p>
            <a:pPr marL="0" indent="0"/>
            <a:r>
              <a:rPr lang="en-US" altLang="en-US" sz="2000"/>
              <a:t>Text Style</a:t>
            </a:r>
          </a:p>
          <a:p>
            <a:pPr marL="0" indent="0">
              <a:buFontTx/>
              <a:buChar char="•"/>
            </a:pPr>
            <a:r>
              <a:rPr lang="en-US" altLang="en-US" sz="1600" b="0">
                <a:solidFill>
                  <a:srgbClr val="000000"/>
                </a:solidFill>
              </a:rPr>
              <a:t>  Text should be readable from 5 feet away</a:t>
            </a:r>
          </a:p>
          <a:p>
            <a:pPr marL="0" indent="0">
              <a:buFontTx/>
              <a:buChar char="•"/>
            </a:pPr>
            <a:r>
              <a:rPr lang="en-US" altLang="en-US" sz="1600" b="0">
                <a:solidFill>
                  <a:srgbClr val="000000"/>
                </a:solidFill>
              </a:rPr>
              <a:t>  Body text should be left-aligned </a:t>
            </a:r>
          </a:p>
          <a:p>
            <a:pPr marL="0" indent="0">
              <a:buFontTx/>
              <a:buChar char="•"/>
            </a:pPr>
            <a:r>
              <a:rPr lang="en-US" altLang="en-US" sz="1600" b="0">
                <a:solidFill>
                  <a:srgbClr val="000000"/>
                </a:solidFill>
              </a:rPr>
              <a:t>  Try to limit your text to 800 words or less</a:t>
            </a:r>
          </a:p>
          <a:p>
            <a:pPr marL="0" indent="0">
              <a:buFontTx/>
              <a:buChar char="•"/>
            </a:pPr>
            <a:r>
              <a:rPr lang="en-US" altLang="en-US" sz="1600" b="0">
                <a:solidFill>
                  <a:srgbClr val="000000"/>
                </a:solidFill>
              </a:rPr>
              <a:t>  Sans Serif fonts (e.g. </a:t>
            </a:r>
            <a:r>
              <a:rPr lang="en-US" altLang="en-US" sz="1600" b="0">
                <a:solidFill>
                  <a:srgbClr val="000000"/>
                </a:solidFill>
                <a:latin typeface="Helvetica" panose="020B0604020202020204" pitchFamily="34" charset="0"/>
              </a:rPr>
              <a:t>Helvetica</a:t>
            </a:r>
            <a:r>
              <a:rPr lang="en-US" altLang="en-US" sz="1600" b="0">
                <a:solidFill>
                  <a:srgbClr val="000000"/>
                </a:solidFill>
              </a:rPr>
              <a:t>) are recommended for headings, Serif fonts (e.g </a:t>
            </a:r>
            <a:r>
              <a:rPr lang="en-US" altLang="en-US" sz="1600" b="0">
                <a:solidFill>
                  <a:srgbClr val="000000"/>
                </a:solidFill>
                <a:latin typeface="Times New Roman" panose="02020603050405020304" pitchFamily="18" charset="0"/>
                <a:cs typeface="Times New Roman" panose="02020603050405020304" pitchFamily="18" charset="0"/>
              </a:rPr>
              <a:t>Times New Roman</a:t>
            </a:r>
            <a:r>
              <a:rPr lang="en-US" altLang="en-US" sz="1600" b="0">
                <a:solidFill>
                  <a:srgbClr val="000000"/>
                </a:solidFill>
                <a:cs typeface="Times New Roman" panose="02020603050405020304" pitchFamily="18" charset="0"/>
              </a:rPr>
              <a:t>) are recommended for body text</a:t>
            </a:r>
          </a:p>
          <a:p>
            <a:pPr marL="0" indent="0">
              <a:buFontTx/>
              <a:buChar char="•"/>
            </a:pPr>
            <a:r>
              <a:rPr lang="en-US" altLang="en-US" sz="1600" b="0">
                <a:solidFill>
                  <a:srgbClr val="000000"/>
                </a:solidFill>
                <a:cs typeface="Times New Roman" panose="02020603050405020304" pitchFamily="18" charset="0"/>
              </a:rPr>
              <a:t>  Select a good combination of Serif and Sans Serif fonts, don’t use more than 3 different fonts</a:t>
            </a:r>
            <a:endParaRPr lang="en-US" altLang="en-US" sz="1600" b="0">
              <a:solidFill>
                <a:srgbClr val="000000"/>
              </a:solidFill>
            </a:endParaRPr>
          </a:p>
          <a:p>
            <a:pPr marL="0" indent="0"/>
            <a:endParaRPr lang="en-US"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xt style-2.jpg">
            <a:extLst>
              <a:ext uri="{FF2B5EF4-FFF2-40B4-BE49-F238E27FC236}">
                <a16:creationId xmlns:a16="http://schemas.microsoft.com/office/drawing/2014/main" id="{7AACC5F3-30A2-44B4-B73D-DC028B201EAA}"/>
              </a:ext>
            </a:extLst>
          </p:cNvPr>
          <p:cNvPicPr>
            <a:picLocks noChangeAspect="1" noChangeArrowheads="1"/>
          </p:cNvPicPr>
          <p:nvPr/>
        </p:nvPicPr>
        <p:blipFill>
          <a:blip r:embed="rId2"/>
          <a:srcRect/>
          <a:stretch>
            <a:fillRect/>
          </a:stretch>
        </p:blipFill>
        <p:spPr bwMode="auto">
          <a:xfrm>
            <a:off x="3733800" y="1371600"/>
            <a:ext cx="4406900" cy="3308350"/>
          </a:xfrm>
          <a:prstGeom prst="rect">
            <a:avLst/>
          </a:prstGeom>
          <a:noFill/>
          <a:ln>
            <a:noFill/>
          </a:ln>
          <a:effectLst>
            <a:outerShdw blurRad="292100" dist="139700" dir="2700000" algn="tl" rotWithShape="0">
              <a:srgbClr val="333333">
                <a:alpha val="64999"/>
              </a:srgb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ext Placeholder 1">
            <a:extLst>
              <a:ext uri="{FF2B5EF4-FFF2-40B4-BE49-F238E27FC236}">
                <a16:creationId xmlns:a16="http://schemas.microsoft.com/office/drawing/2014/main" id="{E22345C0-9FA7-4F5E-8442-AF58D818B2C9}"/>
              </a:ext>
            </a:extLst>
          </p:cNvPr>
          <p:cNvSpPr>
            <a:spLocks noGrp="1"/>
          </p:cNvSpPr>
          <p:nvPr>
            <p:ph type="body" sz="quarter" idx="14"/>
          </p:nvPr>
        </p:nvSpPr>
        <p:spPr>
          <a:xfrm>
            <a:off x="1828800" y="914400"/>
            <a:ext cx="8077200" cy="5181600"/>
          </a:xfrm>
        </p:spPr>
        <p:txBody>
          <a:bodyPr/>
          <a:lstStyle/>
          <a:p>
            <a:pPr marL="0" indent="0"/>
            <a:r>
              <a:rPr lang="en-US" altLang="en-US"/>
              <a:t>Design tips:</a:t>
            </a:r>
          </a:p>
          <a:p>
            <a:pPr marL="0" indent="0"/>
            <a:endParaRPr lang="en-US" altLang="en-US" sz="2000"/>
          </a:p>
          <a:p>
            <a:pPr marL="0" indent="0"/>
            <a:r>
              <a:rPr lang="en-US" altLang="en-US" sz="2000"/>
              <a:t>Colors</a:t>
            </a:r>
          </a:p>
          <a:p>
            <a:pPr marL="0" indent="0">
              <a:buFontTx/>
              <a:buChar char="•"/>
            </a:pPr>
            <a:r>
              <a:rPr lang="en-US" altLang="en-US" sz="1600" b="0">
                <a:solidFill>
                  <a:srgbClr val="000000"/>
                </a:solidFill>
              </a:rPr>
              <a:t> Use a simple color scheme</a:t>
            </a:r>
          </a:p>
          <a:p>
            <a:pPr marL="0" indent="0">
              <a:buFontTx/>
              <a:buChar char="•"/>
            </a:pPr>
            <a:r>
              <a:rPr lang="en-US" altLang="en-US" sz="1600" b="0">
                <a:solidFill>
                  <a:srgbClr val="000000"/>
                </a:solidFill>
              </a:rPr>
              <a:t> Make sure your text stands out from the background color, lighter colors or white backgrounds are best</a:t>
            </a:r>
          </a:p>
          <a:p>
            <a:pPr marL="0" indent="0">
              <a:buFontTx/>
              <a:buChar char="•"/>
            </a:pPr>
            <a:r>
              <a:rPr lang="en-US" altLang="en-US" sz="1600" b="0">
                <a:solidFill>
                  <a:srgbClr val="000000"/>
                </a:solidFill>
              </a:rPr>
              <a:t> Busy background patterns can be distracting patterns </a:t>
            </a:r>
          </a:p>
          <a:p>
            <a:pPr marL="0" indent="0">
              <a:buFontTx/>
              <a:buChar char="•"/>
            </a:pPr>
            <a:r>
              <a:rPr lang="en-US" altLang="en-US" sz="1600" b="0">
                <a:solidFill>
                  <a:srgbClr val="000000"/>
                </a:solidFill>
              </a:rPr>
              <a:t> Drawing out a color from a photo or image you are using is a good way to pick a color scheme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CF2628-F2FF-4B6D-A2DA-B41CA0088F21}"/>
              </a:ext>
            </a:extLst>
          </p:cNvPr>
          <p:cNvSpPr>
            <a:spLocks noGrp="1"/>
          </p:cNvSpPr>
          <p:nvPr>
            <p:ph type="body" sz="quarter" idx="14"/>
          </p:nvPr>
        </p:nvSpPr>
        <p:spPr/>
        <p:txBody>
          <a:bodyPr/>
          <a:lstStyle/>
          <a:p>
            <a:pPr marL="0" indent="0">
              <a:defRPr/>
            </a:pPr>
            <a:endParaRPr lang="en-US" sz="2000" dirty="0">
              <a:ea typeface="ＭＳ Ｐゴシック" charset="0"/>
            </a:endParaRPr>
          </a:p>
          <a:p>
            <a:pPr marL="0" indent="0">
              <a:defRPr/>
            </a:pPr>
            <a:endParaRPr lang="en-US" sz="2000" dirty="0">
              <a:ea typeface="ＭＳ Ｐゴシック" charset="0"/>
            </a:endParaRPr>
          </a:p>
          <a:p>
            <a:pPr marL="0" indent="0">
              <a:defRPr/>
            </a:pPr>
            <a:r>
              <a:rPr lang="en-US" sz="2000" dirty="0">
                <a:ea typeface="ＭＳ Ｐゴシック" charset="0"/>
              </a:rPr>
              <a:t>Images</a:t>
            </a:r>
          </a:p>
          <a:p>
            <a:pPr eaLnBrk="1" hangingPunct="1">
              <a:buFont typeface="Arial" charset="0"/>
              <a:buChar char="•"/>
              <a:defRPr/>
            </a:pPr>
            <a:r>
              <a:rPr lang="en-US" sz="1600" b="0" dirty="0">
                <a:solidFill>
                  <a:srgbClr val="000000"/>
                </a:solidFill>
                <a:ea typeface="ＭＳ Ｐゴシック" charset="0"/>
              </a:rPr>
              <a:t>Use photos, illustrations, charts, and graphs to make your poster appeal to the audience</a:t>
            </a:r>
          </a:p>
          <a:p>
            <a:pPr eaLnBrk="1" hangingPunct="1">
              <a:buFont typeface="Arial" charset="0"/>
              <a:buChar char="•"/>
              <a:defRPr/>
            </a:pPr>
            <a:r>
              <a:rPr lang="en-US" sz="1600" b="0" dirty="0">
                <a:solidFill>
                  <a:srgbClr val="000000"/>
                </a:solidFill>
                <a:ea typeface="ＭＳ Ｐゴシック" charset="0"/>
              </a:rPr>
              <a:t>When using photos or illustrations, make sure they support the ideas of your poster</a:t>
            </a:r>
          </a:p>
          <a:p>
            <a:pPr eaLnBrk="1" hangingPunct="1">
              <a:buFont typeface="Arial" charset="0"/>
              <a:buChar char="•"/>
              <a:defRPr/>
            </a:pPr>
            <a:r>
              <a:rPr lang="en-US" sz="1600" b="0" dirty="0">
                <a:solidFill>
                  <a:srgbClr val="000000"/>
                </a:solidFill>
                <a:ea typeface="ＭＳ Ｐゴシック" charset="0"/>
              </a:rPr>
              <a:t>Simplify charts and graphs so that the audience can understand quickly</a:t>
            </a:r>
          </a:p>
          <a:p>
            <a:pPr eaLnBrk="1" hangingPunct="1">
              <a:buFont typeface="Arial" charset="0"/>
              <a:buChar char="•"/>
              <a:defRPr/>
            </a:pPr>
            <a:r>
              <a:rPr lang="en-US" sz="1600" b="0" dirty="0">
                <a:solidFill>
                  <a:srgbClr val="000000"/>
                </a:solidFill>
                <a:ea typeface="ＭＳ Ｐゴシック" charset="0"/>
              </a:rPr>
              <a:t>Always use captions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ext Placeholder 1">
            <a:extLst>
              <a:ext uri="{FF2B5EF4-FFF2-40B4-BE49-F238E27FC236}">
                <a16:creationId xmlns:a16="http://schemas.microsoft.com/office/drawing/2014/main" id="{E02C176F-7698-4DDE-AE16-E5206AE3D35F}"/>
              </a:ext>
            </a:extLst>
          </p:cNvPr>
          <p:cNvSpPr>
            <a:spLocks noGrp="1"/>
          </p:cNvSpPr>
          <p:nvPr>
            <p:ph type="body" sz="quarter" idx="14"/>
          </p:nvPr>
        </p:nvSpPr>
        <p:spPr>
          <a:xfrm>
            <a:off x="1828800" y="1219200"/>
            <a:ext cx="8077200" cy="4876800"/>
          </a:xfrm>
        </p:spPr>
        <p:txBody>
          <a:bodyPr/>
          <a:lstStyle/>
          <a:p>
            <a:pPr marL="0" indent="0"/>
            <a:r>
              <a:rPr lang="en-US" altLang="en-US" sz="2000"/>
              <a:t>Borrowing images from the web</a:t>
            </a:r>
          </a:p>
          <a:p>
            <a:pPr marL="0" indent="0">
              <a:buFontTx/>
              <a:buChar char="•"/>
            </a:pPr>
            <a:r>
              <a:rPr lang="en-US" altLang="en-US" sz="1600" b="0">
                <a:solidFill>
                  <a:srgbClr val="000000"/>
                </a:solidFill>
              </a:rPr>
              <a:t> Be careful using images from the web as they can look pixelated on printed documents, use a resolution of between 120 and 300 pixels per inch</a:t>
            </a:r>
          </a:p>
          <a:p>
            <a:pPr marL="0" indent="0">
              <a:buFontTx/>
              <a:buChar char="•"/>
            </a:pPr>
            <a:r>
              <a:rPr lang="en-US" altLang="en-US" sz="1600" b="0">
                <a:solidFill>
                  <a:srgbClr val="000000"/>
                </a:solidFill>
              </a:rPr>
              <a:t> Make sure you have permission to use the image or have purchased it, you can cite your source in the image caption</a:t>
            </a:r>
          </a:p>
          <a:p>
            <a:pPr marL="0" indent="0">
              <a:buFontTx/>
              <a:buChar char="•"/>
            </a:pPr>
            <a:r>
              <a:rPr lang="en-US" altLang="en-US" sz="1600" b="0">
                <a:solidFill>
                  <a:srgbClr val="000000"/>
                </a:solidFill>
              </a:rPr>
              <a:t> Visit </a:t>
            </a:r>
            <a:r>
              <a:rPr lang="en-US" altLang="en-US" sz="1600" b="0" i="1">
                <a:solidFill>
                  <a:srgbClr val="000000"/>
                </a:solidFill>
              </a:rPr>
              <a:t>creativecommons.org</a:t>
            </a:r>
            <a:r>
              <a:rPr lang="en-US" altLang="en-US" sz="1600" b="0">
                <a:solidFill>
                  <a:srgbClr val="000000"/>
                </a:solidFill>
              </a:rPr>
              <a:t> to search for free images available for all to use</a:t>
            </a:r>
          </a:p>
          <a:p>
            <a:pPr marL="0" indent="0">
              <a:buFontTx/>
              <a:buChar char="•"/>
            </a:pPr>
            <a:r>
              <a:rPr lang="en-US" altLang="en-US" sz="1600" b="0">
                <a:solidFill>
                  <a:srgbClr val="000000"/>
                </a:solidFill>
              </a:rPr>
              <a:t> If you are unsure whether or not you should use an image, try the Fair Use Evaluator Tool at </a:t>
            </a:r>
            <a:r>
              <a:rPr lang="en-US" altLang="en-US" sz="1600" b="0" i="1">
                <a:solidFill>
                  <a:srgbClr val="000000"/>
                </a:solidFill>
              </a:rPr>
              <a:t>librarycopyright.net/resources/fairuse </a:t>
            </a:r>
            <a:r>
              <a:rPr lang="en-US" altLang="en-US" sz="1600" b="0">
                <a:solidFill>
                  <a:srgbClr val="000000"/>
                </a:solidFill>
              </a:rPr>
              <a:t>or visit </a:t>
            </a:r>
            <a:r>
              <a:rPr lang="en-US" altLang="en-US" sz="1600" b="0" i="1">
                <a:solidFill>
                  <a:srgbClr val="000000"/>
                </a:solidFill>
              </a:rPr>
              <a:t>publishing.gmu.edu/communication/copyright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ext Placeholder 1">
            <a:extLst>
              <a:ext uri="{FF2B5EF4-FFF2-40B4-BE49-F238E27FC236}">
                <a16:creationId xmlns:a16="http://schemas.microsoft.com/office/drawing/2014/main" id="{4F7D975A-9FDD-4E1A-91AD-03BD72283F99}"/>
              </a:ext>
            </a:extLst>
          </p:cNvPr>
          <p:cNvSpPr>
            <a:spLocks noGrp="1"/>
          </p:cNvSpPr>
          <p:nvPr>
            <p:ph type="body" sz="quarter" idx="14"/>
          </p:nvPr>
        </p:nvSpPr>
        <p:spPr/>
        <p:txBody>
          <a:bodyPr/>
          <a:lstStyle/>
          <a:p>
            <a:pPr marL="0" indent="0"/>
            <a:r>
              <a:rPr lang="en-US" altLang="en-US"/>
              <a:t>Examples:</a:t>
            </a:r>
          </a:p>
          <a:p>
            <a:pPr marL="0" indent="0"/>
            <a:endParaRPr lang="en-US" altLang="en-US"/>
          </a:p>
          <a:p>
            <a:pPr marL="0" indent="0"/>
            <a:endParaRPr lang="en-US" altLang="en-US"/>
          </a:p>
        </p:txBody>
      </p:sp>
      <p:pic>
        <p:nvPicPr>
          <p:cNvPr id="3" name="Picture 2">
            <a:extLst>
              <a:ext uri="{FF2B5EF4-FFF2-40B4-BE49-F238E27FC236}">
                <a16:creationId xmlns:a16="http://schemas.microsoft.com/office/drawing/2014/main" id="{21695C4B-37E0-4368-81BE-9796F6C1066D}"/>
              </a:ext>
            </a:extLst>
          </p:cNvPr>
          <p:cNvPicPr>
            <a:picLocks noChangeAspect="1"/>
          </p:cNvPicPr>
          <p:nvPr/>
        </p:nvPicPr>
        <p:blipFill>
          <a:blip r:embed="rId3"/>
          <a:srcRect/>
          <a:stretch>
            <a:fillRect/>
          </a:stretch>
        </p:blipFill>
        <p:spPr bwMode="auto">
          <a:xfrm>
            <a:off x="1871664" y="1763713"/>
            <a:ext cx="3995737" cy="2995612"/>
          </a:xfrm>
          <a:prstGeom prst="rect">
            <a:avLst/>
          </a:prstGeom>
          <a:noFill/>
          <a:ln>
            <a:noFill/>
          </a:ln>
          <a:effectLst>
            <a:outerShdw blurRad="292100" dist="139700" dir="2700000" algn="tl" rotWithShape="0">
              <a:srgbClr val="333333">
                <a:alpha val="64999"/>
              </a:srgbClr>
            </a:outerShdw>
          </a:effectLst>
        </p:spPr>
      </p:pic>
      <p:pic>
        <p:nvPicPr>
          <p:cNvPr id="4" name="Picture 3">
            <a:extLst>
              <a:ext uri="{FF2B5EF4-FFF2-40B4-BE49-F238E27FC236}">
                <a16:creationId xmlns:a16="http://schemas.microsoft.com/office/drawing/2014/main" id="{7A45F00A-560F-47DC-B5EA-51D80692E2E2}"/>
              </a:ext>
            </a:extLst>
          </p:cNvPr>
          <p:cNvPicPr>
            <a:picLocks noChangeAspect="1"/>
          </p:cNvPicPr>
          <p:nvPr/>
        </p:nvPicPr>
        <p:blipFill>
          <a:blip r:embed="rId4"/>
          <a:srcRect/>
          <a:stretch>
            <a:fillRect/>
          </a:stretch>
        </p:blipFill>
        <p:spPr bwMode="auto">
          <a:xfrm>
            <a:off x="6000751" y="2667000"/>
            <a:ext cx="3979863" cy="2986088"/>
          </a:xfrm>
          <a:prstGeom prst="rect">
            <a:avLst/>
          </a:prstGeom>
          <a:noFill/>
          <a:ln>
            <a:noFill/>
          </a:ln>
          <a:effectLst>
            <a:outerShdw blurRad="292100" dist="139700" dir="2700000" algn="tl" rotWithShape="0">
              <a:srgbClr val="333333">
                <a:alpha val="64999"/>
              </a:srgbClr>
            </a:outerShdw>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6E0CB3-EB36-4C68-9EFB-DC83B73A9E63}"/>
              </a:ext>
            </a:extLst>
          </p:cNvPr>
          <p:cNvPicPr>
            <a:picLocks noChangeAspect="1"/>
          </p:cNvPicPr>
          <p:nvPr/>
        </p:nvPicPr>
        <p:blipFill>
          <a:blip r:embed="rId2"/>
          <a:srcRect/>
          <a:stretch>
            <a:fillRect/>
          </a:stretch>
        </p:blipFill>
        <p:spPr bwMode="auto">
          <a:xfrm>
            <a:off x="2057400" y="2514600"/>
            <a:ext cx="3759200" cy="2819400"/>
          </a:xfrm>
          <a:prstGeom prst="rect">
            <a:avLst/>
          </a:prstGeom>
          <a:noFill/>
          <a:ln>
            <a:noFill/>
          </a:ln>
          <a:effectLst>
            <a:outerShdw blurRad="292100" dist="139700" dir="2700000" algn="tl" rotWithShape="0">
              <a:srgbClr val="333333">
                <a:alpha val="64999"/>
              </a:srgbClr>
            </a:outerShdw>
          </a:effectLst>
        </p:spPr>
      </p:pic>
      <p:pic>
        <p:nvPicPr>
          <p:cNvPr id="5" name="Picture 4">
            <a:extLst>
              <a:ext uri="{FF2B5EF4-FFF2-40B4-BE49-F238E27FC236}">
                <a16:creationId xmlns:a16="http://schemas.microsoft.com/office/drawing/2014/main" id="{41D5DA4C-BE23-4D5D-AC41-C90F99D19585}"/>
              </a:ext>
            </a:extLst>
          </p:cNvPr>
          <p:cNvPicPr>
            <a:picLocks noChangeAspect="1"/>
          </p:cNvPicPr>
          <p:nvPr/>
        </p:nvPicPr>
        <p:blipFill>
          <a:blip r:embed="rId3"/>
          <a:srcRect/>
          <a:stretch>
            <a:fillRect/>
          </a:stretch>
        </p:blipFill>
        <p:spPr bwMode="auto">
          <a:xfrm>
            <a:off x="6019800" y="1295401"/>
            <a:ext cx="3690938" cy="2767013"/>
          </a:xfrm>
          <a:prstGeom prst="rect">
            <a:avLst/>
          </a:prstGeom>
          <a:noFill/>
          <a:ln>
            <a:noFill/>
          </a:ln>
          <a:effectLst>
            <a:outerShdw blurRad="292100" dist="139700" dir="2700000" algn="tl" rotWithShape="0">
              <a:srgbClr val="333333">
                <a:alpha val="64999"/>
              </a:srgbClr>
            </a:outerShdw>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D5AE6C-A658-4B83-B786-3BCCC9A15869}"/>
              </a:ext>
            </a:extLst>
          </p:cNvPr>
          <p:cNvPicPr>
            <a:picLocks noChangeAspect="1"/>
          </p:cNvPicPr>
          <p:nvPr/>
        </p:nvPicPr>
        <p:blipFill>
          <a:blip r:embed="rId2"/>
          <a:srcRect/>
          <a:stretch>
            <a:fillRect/>
          </a:stretch>
        </p:blipFill>
        <p:spPr bwMode="auto">
          <a:xfrm>
            <a:off x="2133600" y="1219200"/>
            <a:ext cx="3581400" cy="2686050"/>
          </a:xfrm>
          <a:prstGeom prst="rect">
            <a:avLst/>
          </a:prstGeom>
          <a:noFill/>
          <a:ln>
            <a:noFill/>
          </a:ln>
          <a:effectLst>
            <a:outerShdw blurRad="292100" dist="139700" dir="2700000" algn="tl" rotWithShape="0">
              <a:srgbClr val="333333">
                <a:alpha val="64999"/>
              </a:srgbClr>
            </a:outerShdw>
          </a:effectLst>
        </p:spPr>
      </p:pic>
      <p:pic>
        <p:nvPicPr>
          <p:cNvPr id="4" name="Picture 3">
            <a:extLst>
              <a:ext uri="{FF2B5EF4-FFF2-40B4-BE49-F238E27FC236}">
                <a16:creationId xmlns:a16="http://schemas.microsoft.com/office/drawing/2014/main" id="{12ECA5CA-91D3-49EB-9F1E-B5A9578346E9}"/>
              </a:ext>
            </a:extLst>
          </p:cNvPr>
          <p:cNvPicPr>
            <a:picLocks noChangeAspect="1"/>
          </p:cNvPicPr>
          <p:nvPr/>
        </p:nvPicPr>
        <p:blipFill>
          <a:blip r:embed="rId3"/>
          <a:srcRect/>
          <a:stretch>
            <a:fillRect/>
          </a:stretch>
        </p:blipFill>
        <p:spPr bwMode="auto">
          <a:xfrm>
            <a:off x="5943600" y="2819400"/>
            <a:ext cx="3962400" cy="3062288"/>
          </a:xfrm>
          <a:prstGeom prst="rect">
            <a:avLst/>
          </a:prstGeom>
          <a:noFill/>
          <a:ln>
            <a:noFill/>
          </a:ln>
          <a:effectLst>
            <a:outerShdw blurRad="292100" dist="139700" dir="2700000" algn="tl" rotWithShape="0">
              <a:srgbClr val="333333">
                <a:alpha val="64999"/>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6604F-33E5-439E-9821-5B1B3EBB2578}"/>
              </a:ext>
            </a:extLst>
          </p:cNvPr>
          <p:cNvSpPr>
            <a:spLocks noGrp="1"/>
          </p:cNvSpPr>
          <p:nvPr>
            <p:ph type="title"/>
          </p:nvPr>
        </p:nvSpPr>
        <p:spPr>
          <a:xfrm>
            <a:off x="1981200" y="1047750"/>
            <a:ext cx="8534400" cy="628650"/>
          </a:xfrm>
        </p:spPr>
        <p:txBody>
          <a:bodyPr/>
          <a:lstStyle/>
          <a:p>
            <a:pPr>
              <a:defRPr/>
            </a:pPr>
            <a:r>
              <a:rPr lang="en-US" sz="2800" dirty="0"/>
              <a:t>Assignments E06 – Poster (DRAFT) and E07 Poster (Final)</a:t>
            </a:r>
          </a:p>
        </p:txBody>
      </p:sp>
      <p:sp>
        <p:nvSpPr>
          <p:cNvPr id="3" name="Content Placeholder 2">
            <a:extLst>
              <a:ext uri="{FF2B5EF4-FFF2-40B4-BE49-F238E27FC236}">
                <a16:creationId xmlns:a16="http://schemas.microsoft.com/office/drawing/2014/main" id="{DC338890-1198-419D-BC77-E3B53CF6F59E}"/>
              </a:ext>
            </a:extLst>
          </p:cNvPr>
          <p:cNvSpPr txBox="1">
            <a:spLocks/>
          </p:cNvSpPr>
          <p:nvPr/>
        </p:nvSpPr>
        <p:spPr>
          <a:xfrm>
            <a:off x="1981200" y="1828801"/>
            <a:ext cx="8229600" cy="4373563"/>
          </a:xfrm>
          <a:prstGeom prst="rect">
            <a:avLst/>
          </a:prstGeom>
          <a:solidFill>
            <a:schemeClr val="bg1">
              <a:lumMod val="85000"/>
            </a:schemeClr>
          </a:solidFill>
        </p:spPr>
        <p:txBody>
          <a:bodyPr>
            <a:normAutofit/>
          </a:bodyPr>
          <a:lstStyle>
            <a:lvl1pPr defTabSz="457200">
              <a:spcBef>
                <a:spcPct val="20000"/>
              </a:spcBef>
              <a:defRPr sz="1400">
                <a:solidFill>
                  <a:schemeClr val="tx1"/>
                </a:solidFill>
                <a:latin typeface="Calibri" panose="020F0502020204030204" pitchFamily="34" charset="0"/>
                <a:ea typeface="MS PGothic" panose="020B0600070205080204" pitchFamily="34" charset="-128"/>
              </a:defRPr>
            </a:lvl1pPr>
            <a:lvl2pPr marL="742950" indent="-285750" defTabSz="457200">
              <a:spcBef>
                <a:spcPct val="20000"/>
              </a:spcBef>
              <a:defRPr sz="1100">
                <a:solidFill>
                  <a:srgbClr val="000000"/>
                </a:solidFill>
                <a:latin typeface="Calibri" panose="020F0502020204030204" pitchFamily="34" charset="0"/>
                <a:ea typeface="MS PGothic" panose="020B0600070205080204" pitchFamily="34" charset="-128"/>
              </a:defRPr>
            </a:lvl2pPr>
            <a:lvl3pPr marL="11430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3pPr>
            <a:lvl4pPr marL="16002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4pPr>
            <a:lvl5pPr marL="20574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9pPr>
          </a:lstStyle>
          <a:p>
            <a:pPr eaLnBrk="1" hangingPunct="1">
              <a:lnSpc>
                <a:spcPct val="70000"/>
              </a:lnSpc>
              <a:defRPr/>
            </a:pPr>
            <a:r>
              <a:rPr lang="en-US" altLang="en-US" sz="3000" dirty="0">
                <a:solidFill>
                  <a:srgbClr val="000000"/>
                </a:solidFill>
              </a:rPr>
              <a:t>                         </a:t>
            </a:r>
          </a:p>
          <a:p>
            <a:pPr eaLnBrk="1" hangingPunct="1">
              <a:buFontTx/>
              <a:buChar char="•"/>
              <a:defRPr/>
            </a:pPr>
            <a:r>
              <a:rPr lang="en-US" altLang="en-US" sz="2200" dirty="0">
                <a:solidFill>
                  <a:srgbClr val="000000"/>
                </a:solidFill>
              </a:rPr>
              <a:t>Use this briefing to help you design and create your poster</a:t>
            </a:r>
          </a:p>
          <a:p>
            <a:pPr eaLnBrk="1" hangingPunct="1">
              <a:buFontTx/>
              <a:buChar char="•"/>
              <a:defRPr/>
            </a:pPr>
            <a:r>
              <a:rPr lang="en-US" altLang="en-US" sz="2200" dirty="0">
                <a:solidFill>
                  <a:srgbClr val="000000"/>
                </a:solidFill>
              </a:rPr>
              <a:t>Submit your poster in PDF format to the Blackboard assignment </a:t>
            </a:r>
          </a:p>
          <a:p>
            <a:pPr eaLnBrk="1" hangingPunct="1">
              <a:buFontTx/>
              <a:buChar char="•"/>
              <a:defRPr/>
            </a:pPr>
            <a:endParaRPr lang="en-US" altLang="en-US" sz="3000" dirty="0">
              <a:solidFill>
                <a:srgbClr val="00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2" name="Picture 2">
            <a:extLst>
              <a:ext uri="{FF2B5EF4-FFF2-40B4-BE49-F238E27FC236}">
                <a16:creationId xmlns:a16="http://schemas.microsoft.com/office/drawing/2014/main" id="{838CA87F-C32D-4365-9D8A-846503E31C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3600" y="609600"/>
            <a:ext cx="7797800" cy="171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itle 3">
            <a:extLst>
              <a:ext uri="{FF2B5EF4-FFF2-40B4-BE49-F238E27FC236}">
                <a16:creationId xmlns:a16="http://schemas.microsoft.com/office/drawing/2014/main" id="{7876A9B7-25BD-4AE8-BC2F-99D1B2DA2AA6}"/>
              </a:ext>
            </a:extLst>
          </p:cNvPr>
          <p:cNvSpPr txBox="1">
            <a:spLocks/>
          </p:cNvSpPr>
          <p:nvPr/>
        </p:nvSpPr>
        <p:spPr>
          <a:xfrm>
            <a:off x="2209800" y="914400"/>
            <a:ext cx="7239000" cy="533400"/>
          </a:xfrm>
          <a:prstGeom prst="rect">
            <a:avLst/>
          </a:prstGeom>
        </p:spPr>
        <p:txBody>
          <a:bodyPr/>
          <a:lstStyle>
            <a:lvl1pPr algn="l" rtl="0" eaLnBrk="1" fontAlgn="base" hangingPunct="1">
              <a:spcBef>
                <a:spcPct val="0"/>
              </a:spcBef>
              <a:spcAft>
                <a:spcPct val="0"/>
              </a:spcAft>
              <a:defRPr sz="2400" cap="small">
                <a:solidFill>
                  <a:schemeClr val="bg1"/>
                </a:solidFill>
                <a:latin typeface="+mj-lt"/>
                <a:ea typeface="ＭＳ Ｐゴシック" charset="0"/>
                <a:cs typeface="ＭＳ Ｐゴシック" charset="0"/>
              </a:defRPr>
            </a:lvl1pPr>
            <a:lvl2pPr algn="l" rtl="0" eaLnBrk="1" fontAlgn="base" hangingPunct="1">
              <a:spcBef>
                <a:spcPct val="0"/>
              </a:spcBef>
              <a:spcAft>
                <a:spcPct val="0"/>
              </a:spcAft>
              <a:defRPr sz="2400">
                <a:solidFill>
                  <a:schemeClr val="bg1"/>
                </a:solidFill>
                <a:latin typeface="Calibri" charset="0"/>
                <a:ea typeface="ＭＳ Ｐゴシック" charset="0"/>
                <a:cs typeface="ＭＳ Ｐゴシック" charset="0"/>
              </a:defRPr>
            </a:lvl2pPr>
            <a:lvl3pPr algn="l" rtl="0" eaLnBrk="1" fontAlgn="base" hangingPunct="1">
              <a:spcBef>
                <a:spcPct val="0"/>
              </a:spcBef>
              <a:spcAft>
                <a:spcPct val="0"/>
              </a:spcAft>
              <a:defRPr sz="2400">
                <a:solidFill>
                  <a:schemeClr val="bg1"/>
                </a:solidFill>
                <a:latin typeface="Calibri" charset="0"/>
                <a:ea typeface="ＭＳ Ｐゴシック" charset="0"/>
                <a:cs typeface="ＭＳ Ｐゴシック" charset="0"/>
              </a:defRPr>
            </a:lvl3pPr>
            <a:lvl4pPr algn="l" rtl="0" eaLnBrk="1" fontAlgn="base" hangingPunct="1">
              <a:spcBef>
                <a:spcPct val="0"/>
              </a:spcBef>
              <a:spcAft>
                <a:spcPct val="0"/>
              </a:spcAft>
              <a:defRPr sz="2400">
                <a:solidFill>
                  <a:schemeClr val="bg1"/>
                </a:solidFill>
                <a:latin typeface="Calibri" charset="0"/>
                <a:ea typeface="ＭＳ Ｐゴシック" charset="0"/>
                <a:cs typeface="ＭＳ Ｐゴシック" charset="0"/>
              </a:defRPr>
            </a:lvl4pPr>
            <a:lvl5pPr algn="l" rtl="0" eaLnBrk="1" fontAlgn="base" hangingPunct="1">
              <a:spcBef>
                <a:spcPct val="0"/>
              </a:spcBef>
              <a:spcAft>
                <a:spcPct val="0"/>
              </a:spcAft>
              <a:defRPr sz="2400">
                <a:solidFill>
                  <a:schemeClr val="bg1"/>
                </a:solidFill>
                <a:latin typeface="Calibri" charset="0"/>
                <a:ea typeface="ＭＳ Ｐゴシック" charset="0"/>
                <a:cs typeface="ＭＳ Ｐゴシック" charset="0"/>
              </a:defRPr>
            </a:lvl5pPr>
            <a:lvl6pPr marL="457200" algn="l" rtl="0" eaLnBrk="1" fontAlgn="base" hangingPunct="1">
              <a:spcBef>
                <a:spcPct val="0"/>
              </a:spcBef>
              <a:spcAft>
                <a:spcPct val="0"/>
              </a:spcAft>
              <a:defRPr sz="2400">
                <a:solidFill>
                  <a:schemeClr val="bg1"/>
                </a:solidFill>
                <a:latin typeface="Calibri" charset="0"/>
                <a:ea typeface="ＭＳ Ｐゴシック" charset="0"/>
                <a:cs typeface="ＭＳ Ｐゴシック" charset="0"/>
              </a:defRPr>
            </a:lvl6pPr>
            <a:lvl7pPr marL="914400" algn="l" rtl="0" eaLnBrk="1" fontAlgn="base" hangingPunct="1">
              <a:spcBef>
                <a:spcPct val="0"/>
              </a:spcBef>
              <a:spcAft>
                <a:spcPct val="0"/>
              </a:spcAft>
              <a:defRPr sz="2400">
                <a:solidFill>
                  <a:schemeClr val="bg1"/>
                </a:solidFill>
                <a:latin typeface="Calibri" charset="0"/>
                <a:ea typeface="ＭＳ Ｐゴシック" charset="0"/>
                <a:cs typeface="ＭＳ Ｐゴシック" charset="0"/>
              </a:defRPr>
            </a:lvl7pPr>
            <a:lvl8pPr marL="1371600" algn="l" rtl="0" eaLnBrk="1" fontAlgn="base" hangingPunct="1">
              <a:spcBef>
                <a:spcPct val="0"/>
              </a:spcBef>
              <a:spcAft>
                <a:spcPct val="0"/>
              </a:spcAft>
              <a:defRPr sz="2400">
                <a:solidFill>
                  <a:schemeClr val="bg1"/>
                </a:solidFill>
                <a:latin typeface="Calibri" charset="0"/>
                <a:ea typeface="ＭＳ Ｐゴシック" charset="0"/>
                <a:cs typeface="ＭＳ Ｐゴシック" charset="0"/>
              </a:defRPr>
            </a:lvl8pPr>
            <a:lvl9pPr marL="1828800" algn="l" rtl="0" eaLnBrk="1" fontAlgn="base" hangingPunct="1">
              <a:spcBef>
                <a:spcPct val="0"/>
              </a:spcBef>
              <a:spcAft>
                <a:spcPct val="0"/>
              </a:spcAft>
              <a:defRPr sz="2400">
                <a:solidFill>
                  <a:schemeClr val="bg1"/>
                </a:solidFill>
                <a:latin typeface="Calibri" charset="0"/>
                <a:ea typeface="ＭＳ Ｐゴシック" charset="0"/>
                <a:cs typeface="ＭＳ Ｐゴシック" charset="0"/>
              </a:defRPr>
            </a:lvl9pPr>
            <a:extLst/>
          </a:lstStyle>
          <a:p>
            <a:pPr>
              <a:defRPr/>
            </a:pPr>
            <a:r>
              <a:rPr lang="en-US" b="1" kern="0" cap="none" dirty="0">
                <a:solidFill>
                  <a:srgbClr val="1E6E86"/>
                </a:solidFill>
              </a:rPr>
              <a:t>Resources</a:t>
            </a:r>
          </a:p>
        </p:txBody>
      </p:sp>
      <p:sp>
        <p:nvSpPr>
          <p:cNvPr id="51204" name="Text Placeholder 4">
            <a:extLst>
              <a:ext uri="{FF2B5EF4-FFF2-40B4-BE49-F238E27FC236}">
                <a16:creationId xmlns:a16="http://schemas.microsoft.com/office/drawing/2014/main" id="{BB2DF12C-053B-48E9-830E-69578AEA7AF5}"/>
              </a:ext>
            </a:extLst>
          </p:cNvPr>
          <p:cNvSpPr>
            <a:spLocks noGrp="1"/>
          </p:cNvSpPr>
          <p:nvPr>
            <p:ph type="body" sz="quarter" idx="14"/>
          </p:nvPr>
        </p:nvSpPr>
        <p:spPr>
          <a:xfrm>
            <a:off x="2209800" y="1520826"/>
            <a:ext cx="8077200" cy="4879975"/>
          </a:xfrm>
        </p:spPr>
        <p:txBody>
          <a:bodyPr/>
          <a:lstStyle/>
          <a:p>
            <a:pPr marL="0" indent="0">
              <a:spcBef>
                <a:spcPct val="0"/>
              </a:spcBef>
            </a:pPr>
            <a:r>
              <a:rPr lang="en-US" altLang="en-US" sz="1200"/>
              <a:t>Scholarly Productions at the Research Commons: </a:t>
            </a:r>
            <a:r>
              <a:rPr lang="en-US" altLang="en-US" sz="1200">
                <a:hlinkClick r:id="rId4"/>
              </a:rPr>
              <a:t>http://library.gmu.edu/sparc</a:t>
            </a:r>
            <a:endParaRPr lang="en-US" altLang="en-US" sz="1200"/>
          </a:p>
          <a:p>
            <a:pPr marL="0" indent="0">
              <a:spcBef>
                <a:spcPct val="0"/>
              </a:spcBef>
            </a:pPr>
            <a:endParaRPr lang="en-US" altLang="en-US" sz="1200"/>
          </a:p>
          <a:p>
            <a:pPr marL="0" indent="0">
              <a:spcBef>
                <a:spcPct val="0"/>
              </a:spcBef>
            </a:pPr>
            <a:r>
              <a:rPr lang="en-US" altLang="en-US" sz="1200"/>
              <a:t>The George Mason University Brand Profile: A Guide to Messaging and Visual Identity: </a:t>
            </a:r>
            <a:r>
              <a:rPr lang="en-US" altLang="en-US" sz="1200">
                <a:hlinkClick r:id="rId5"/>
              </a:rPr>
              <a:t>http://brand.gmu.edu</a:t>
            </a:r>
            <a:endParaRPr lang="en-US" altLang="en-US" sz="1200"/>
          </a:p>
          <a:p>
            <a:pPr marL="0" indent="0">
              <a:spcBef>
                <a:spcPct val="0"/>
              </a:spcBef>
            </a:pPr>
            <a:endParaRPr lang="en-US" altLang="en-US" sz="1200"/>
          </a:p>
          <a:p>
            <a:pPr marL="0" indent="0">
              <a:spcBef>
                <a:spcPct val="0"/>
              </a:spcBef>
            </a:pPr>
            <a:r>
              <a:rPr lang="en-US" altLang="en-US" sz="1200"/>
              <a:t>Students as Scholars: Professional Poster Presentations: </a:t>
            </a:r>
            <a:r>
              <a:rPr lang="en-US" altLang="en-US" sz="1200">
                <a:hlinkClick r:id="rId6"/>
              </a:rPr>
              <a:t>http://oscar.gmu.edu/students/Creating-Posters.cfm</a:t>
            </a:r>
            <a:endParaRPr lang="en-US" altLang="en-US" sz="1200"/>
          </a:p>
          <a:p>
            <a:pPr marL="0" indent="0">
              <a:spcBef>
                <a:spcPct val="0"/>
              </a:spcBef>
            </a:pPr>
            <a:endParaRPr lang="en-US" altLang="en-US" sz="1200"/>
          </a:p>
          <a:p>
            <a:pPr marL="0" indent="0">
              <a:spcBef>
                <a:spcPct val="0"/>
              </a:spcBef>
            </a:pPr>
            <a:r>
              <a:rPr lang="en-US" altLang="en-US" sz="1200"/>
              <a:t>Mason Publishing Group: Copyright FAQs: </a:t>
            </a:r>
            <a:r>
              <a:rPr lang="en-US" altLang="en-US" sz="1200">
                <a:hlinkClick r:id="rId7"/>
              </a:rPr>
              <a:t>http://publishing.gmu.edu/communication/copyright-faqs/</a:t>
            </a:r>
            <a:endParaRPr lang="en-US" altLang="en-US" sz="1200"/>
          </a:p>
          <a:p>
            <a:pPr marL="0" indent="0">
              <a:spcBef>
                <a:spcPct val="0"/>
              </a:spcBef>
            </a:pPr>
            <a:endParaRPr lang="en-US" altLang="en-US" sz="1200"/>
          </a:p>
          <a:p>
            <a:pPr marL="0" indent="0">
              <a:spcBef>
                <a:spcPct val="0"/>
              </a:spcBef>
            </a:pPr>
            <a:r>
              <a:rPr lang="en-US" altLang="en-US" sz="1200"/>
              <a:t>Creative Commons: </a:t>
            </a:r>
            <a:r>
              <a:rPr lang="en-US" altLang="en-US" sz="1200">
                <a:hlinkClick r:id="rId8"/>
              </a:rPr>
              <a:t>http://creativecommons.org</a:t>
            </a:r>
            <a:endParaRPr lang="en-US" altLang="en-US" sz="1200"/>
          </a:p>
          <a:p>
            <a:pPr marL="0" indent="0">
              <a:spcBef>
                <a:spcPct val="0"/>
              </a:spcBef>
            </a:pPr>
            <a:endParaRPr lang="en-US" altLang="en-US" sz="1200"/>
          </a:p>
          <a:p>
            <a:pPr marL="0" indent="0">
              <a:spcBef>
                <a:spcPct val="0"/>
              </a:spcBef>
            </a:pPr>
            <a:r>
              <a:rPr lang="en-US" altLang="en-US" sz="1200"/>
              <a:t>3 Minute Thesis: </a:t>
            </a:r>
            <a:r>
              <a:rPr lang="en-US" altLang="en-US" sz="1200">
                <a:hlinkClick r:id="rId9"/>
              </a:rPr>
              <a:t>https://threeminutethesis.uq.edu.au/</a:t>
            </a:r>
            <a:endParaRPr lang="en-US" altLang="en-US" sz="1200"/>
          </a:p>
          <a:p>
            <a:pPr marL="0" indent="0">
              <a:spcBef>
                <a:spcPct val="0"/>
              </a:spcBef>
            </a:pPr>
            <a:endParaRPr lang="en-US" altLang="en-US" sz="1200"/>
          </a:p>
          <a:p>
            <a:pPr marL="0" indent="0">
              <a:spcBef>
                <a:spcPct val="0"/>
              </a:spcBef>
            </a:pPr>
            <a:endParaRPr lang="en-US" altLang="en-US" sz="1200"/>
          </a:p>
          <a:p>
            <a:pPr marL="0" indent="0">
              <a:spcBef>
                <a:spcPct val="0"/>
              </a:spcBef>
            </a:pPr>
            <a:endParaRPr lang="en-US" altLang="en-US" sz="1200"/>
          </a:p>
          <a:p>
            <a:pPr marL="0" indent="0"/>
            <a:endParaRPr lang="en-US" altLang="en-US" sz="12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3F5CD-C431-4957-A4A7-D5A6BC79D137}"/>
              </a:ext>
            </a:extLst>
          </p:cNvPr>
          <p:cNvSpPr>
            <a:spLocks noGrp="1"/>
          </p:cNvSpPr>
          <p:nvPr>
            <p:ph type="title"/>
          </p:nvPr>
        </p:nvSpPr>
        <p:spPr>
          <a:xfrm>
            <a:off x="1981200" y="1047750"/>
            <a:ext cx="8229600" cy="1143000"/>
          </a:xfrm>
        </p:spPr>
        <p:txBody>
          <a:bodyPr/>
          <a:lstStyle/>
          <a:p>
            <a:pPr>
              <a:defRPr/>
            </a:pPr>
            <a:r>
              <a:rPr lang="en-US" sz="3200" dirty="0">
                <a:ea typeface="ＭＳ Ｐゴシック" charset="0"/>
              </a:rPr>
              <a:t>Poster Paper Guidance</a:t>
            </a:r>
          </a:p>
        </p:txBody>
      </p:sp>
      <p:sp>
        <p:nvSpPr>
          <p:cNvPr id="3" name="Content Placeholder 2">
            <a:extLst>
              <a:ext uri="{FF2B5EF4-FFF2-40B4-BE49-F238E27FC236}">
                <a16:creationId xmlns:a16="http://schemas.microsoft.com/office/drawing/2014/main" id="{F0DFDCF4-3CF6-4F72-A4BD-A31F69123AF3}"/>
              </a:ext>
            </a:extLst>
          </p:cNvPr>
          <p:cNvSpPr txBox="1">
            <a:spLocks/>
          </p:cNvSpPr>
          <p:nvPr/>
        </p:nvSpPr>
        <p:spPr>
          <a:xfrm>
            <a:off x="1981200" y="1828800"/>
            <a:ext cx="8229600" cy="3981450"/>
          </a:xfrm>
          <a:prstGeom prst="rect">
            <a:avLst/>
          </a:prstGeom>
          <a:solidFill>
            <a:schemeClr val="bg1">
              <a:lumMod val="85000"/>
            </a:schemeClr>
          </a:solidFill>
        </p:spPr>
        <p:txBody>
          <a:bodyPr>
            <a:normAutofit/>
          </a:bodyPr>
          <a:lstStyle>
            <a:lvl1pPr defTabSz="457200">
              <a:spcBef>
                <a:spcPct val="20000"/>
              </a:spcBef>
              <a:defRPr sz="1400">
                <a:solidFill>
                  <a:schemeClr val="tx1"/>
                </a:solidFill>
                <a:latin typeface="Calibri" panose="020F0502020204030204" pitchFamily="34" charset="0"/>
                <a:ea typeface="MS PGothic" panose="020B0600070205080204" pitchFamily="34" charset="-128"/>
              </a:defRPr>
            </a:lvl1pPr>
            <a:lvl2pPr marL="742950" indent="-285750" defTabSz="457200">
              <a:spcBef>
                <a:spcPct val="20000"/>
              </a:spcBef>
              <a:defRPr sz="1100">
                <a:solidFill>
                  <a:srgbClr val="000000"/>
                </a:solidFill>
                <a:latin typeface="Calibri" panose="020F0502020204030204" pitchFamily="34" charset="0"/>
                <a:ea typeface="MS PGothic" panose="020B0600070205080204" pitchFamily="34" charset="-128"/>
              </a:defRPr>
            </a:lvl2pPr>
            <a:lvl3pPr marL="11430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3pPr>
            <a:lvl4pPr marL="16002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4pPr>
            <a:lvl5pPr marL="20574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9pPr>
          </a:lstStyle>
          <a:p>
            <a:pPr eaLnBrk="1" hangingPunct="1">
              <a:buFontTx/>
              <a:buChar char="•"/>
              <a:defRPr/>
            </a:pPr>
            <a:r>
              <a:rPr lang="en-US" altLang="en-US" sz="2200" dirty="0">
                <a:solidFill>
                  <a:srgbClr val="000000"/>
                </a:solidFill>
              </a:rPr>
              <a:t>Poster Paper: Text and Graphics that presents your project in visually interesting way</a:t>
            </a:r>
          </a:p>
          <a:p>
            <a:pPr eaLnBrk="1" hangingPunct="1">
              <a:buFontTx/>
              <a:buChar char="•"/>
              <a:defRPr/>
            </a:pPr>
            <a:r>
              <a:rPr lang="en-US" altLang="en-US" sz="2200" dirty="0">
                <a:solidFill>
                  <a:srgbClr val="000000"/>
                </a:solidFill>
              </a:rPr>
              <a:t>Clearly articulates- what you did, how you did it, and why you did it</a:t>
            </a:r>
          </a:p>
          <a:p>
            <a:pPr eaLnBrk="1" hangingPunct="1">
              <a:buFontTx/>
              <a:buChar char="•"/>
              <a:defRPr/>
            </a:pPr>
            <a:r>
              <a:rPr lang="en-US" altLang="en-US" sz="2200" dirty="0">
                <a:solidFill>
                  <a:srgbClr val="000000"/>
                </a:solidFill>
              </a:rPr>
              <a:t>Key Points:</a:t>
            </a:r>
          </a:p>
          <a:p>
            <a:pPr lvl="1" eaLnBrk="1" hangingPunct="1">
              <a:buFontTx/>
              <a:buChar char="–"/>
              <a:defRPr/>
            </a:pPr>
            <a:r>
              <a:rPr lang="en-US" altLang="en-US" sz="2200" dirty="0"/>
              <a:t>Clarity of Content- key points articulated clearly and concisely (biggest detractor-too much text)</a:t>
            </a:r>
          </a:p>
          <a:p>
            <a:pPr lvl="1" eaLnBrk="1" hangingPunct="1">
              <a:buFontTx/>
              <a:buChar char="–"/>
              <a:defRPr/>
            </a:pPr>
            <a:r>
              <a:rPr lang="en-US" altLang="en-US" sz="2200" dirty="0"/>
              <a:t>Visually Interesting- want viewers to notice and take interest</a:t>
            </a:r>
          </a:p>
          <a:p>
            <a:pPr eaLnBrk="1" hangingPunct="1">
              <a:buFontTx/>
              <a:buChar char="•"/>
              <a:defRPr/>
            </a:pPr>
            <a:r>
              <a:rPr lang="en-US" altLang="en-US" sz="2200" dirty="0">
                <a:solidFill>
                  <a:srgbClr val="000000"/>
                </a:solidFill>
              </a:rPr>
              <a:t>Be sure to acknowledge your sponsor/SME</a:t>
            </a:r>
          </a:p>
          <a:p>
            <a:pPr eaLnBrk="1" hangingPunct="1">
              <a:buFontTx/>
              <a:buChar char="•"/>
              <a:defRPr/>
            </a:pPr>
            <a:r>
              <a:rPr lang="en-US" altLang="en-US" sz="2200" dirty="0">
                <a:solidFill>
                  <a:srgbClr val="000000"/>
                </a:solidFill>
              </a:rPr>
              <a:t>Size: 36”x 48”</a:t>
            </a:r>
            <a:r>
              <a:rPr lang="en-US" altLang="ja-JP" sz="2200" dirty="0">
                <a:solidFill>
                  <a:srgbClr val="000000"/>
                </a:solidFill>
              </a:rPr>
              <a:t>; Landscape Format, 1 Page</a:t>
            </a:r>
          </a:p>
          <a:p>
            <a:pPr eaLnBrk="1" hangingPunct="1">
              <a:buFontTx/>
              <a:buChar char="•"/>
              <a:defRPr/>
            </a:pPr>
            <a:r>
              <a:rPr lang="en-US" altLang="en-US" sz="2200" dirty="0">
                <a:solidFill>
                  <a:srgbClr val="000000"/>
                </a:solidFill>
              </a:rPr>
              <a:t>Excellent poster example on next chart</a:t>
            </a:r>
          </a:p>
          <a:p>
            <a:pPr eaLnBrk="1" hangingPunct="1">
              <a:defRPr/>
            </a:pPr>
            <a:endParaRPr lang="en-US" altLang="en-US" sz="2200" dirty="0">
              <a:solidFill>
                <a:srgbClr val="000000"/>
              </a:solidFill>
            </a:endParaRPr>
          </a:p>
          <a:p>
            <a:pPr eaLnBrk="1" hangingPunct="1">
              <a:defRPr/>
            </a:pPr>
            <a:endParaRPr lang="en-US" altLang="en-US" sz="2200" dirty="0">
              <a:solidFill>
                <a:srgbClr val="000000"/>
              </a:solidFill>
            </a:endParaRPr>
          </a:p>
          <a:p>
            <a:pPr eaLnBrk="1" hangingPunct="1">
              <a:buFontTx/>
              <a:buChar char="•"/>
              <a:defRPr/>
            </a:pPr>
            <a:endParaRPr lang="en-US" altLang="en-US" sz="3000" dirty="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3">
            <a:extLst>
              <a:ext uri="{FF2B5EF4-FFF2-40B4-BE49-F238E27FC236}">
                <a16:creationId xmlns:a16="http://schemas.microsoft.com/office/drawing/2014/main" id="{35FA27D9-6735-44CF-9398-FB11B583D6D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762000"/>
            <a:ext cx="7526338" cy="564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4C9FC-6E28-4B06-8BF3-8F33611ADADA}"/>
              </a:ext>
            </a:extLst>
          </p:cNvPr>
          <p:cNvSpPr>
            <a:spLocks noGrp="1"/>
          </p:cNvSpPr>
          <p:nvPr>
            <p:ph type="title"/>
          </p:nvPr>
        </p:nvSpPr>
        <p:spPr>
          <a:xfrm>
            <a:off x="4648200" y="990600"/>
            <a:ext cx="2514600" cy="552450"/>
          </a:xfrm>
        </p:spPr>
        <p:txBody>
          <a:bodyPr/>
          <a:lstStyle/>
          <a:p>
            <a:pPr>
              <a:defRPr/>
            </a:pPr>
            <a:r>
              <a:rPr lang="en-US" sz="3200" dirty="0">
                <a:solidFill>
                  <a:srgbClr val="000000"/>
                </a:solidFill>
                <a:ea typeface="ＭＳ Ｐゴシック" charset="0"/>
              </a:rPr>
              <a:t>Layout Hints</a:t>
            </a:r>
          </a:p>
        </p:txBody>
      </p:sp>
      <p:sp>
        <p:nvSpPr>
          <p:cNvPr id="3" name="Rectangle 2">
            <a:extLst>
              <a:ext uri="{FF2B5EF4-FFF2-40B4-BE49-F238E27FC236}">
                <a16:creationId xmlns:a16="http://schemas.microsoft.com/office/drawing/2014/main" id="{55F7908B-1B9A-42C3-AE57-E79EE5B486FE}"/>
              </a:ext>
            </a:extLst>
          </p:cNvPr>
          <p:cNvSpPr>
            <a:spLocks noChangeArrowheads="1"/>
          </p:cNvSpPr>
          <p:nvPr/>
        </p:nvSpPr>
        <p:spPr bwMode="auto">
          <a:xfrm>
            <a:off x="2306639" y="1860550"/>
            <a:ext cx="7654925" cy="4402138"/>
          </a:xfrm>
          <a:prstGeom prst="rect">
            <a:avLst/>
          </a:prstGeom>
          <a:no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
        <p:nvSpPr>
          <p:cNvPr id="4" name="Rectangle 3">
            <a:extLst>
              <a:ext uri="{FF2B5EF4-FFF2-40B4-BE49-F238E27FC236}">
                <a16:creationId xmlns:a16="http://schemas.microsoft.com/office/drawing/2014/main" id="{F6F82954-E25B-46E1-9BBB-AB4B686CB92D}"/>
              </a:ext>
            </a:extLst>
          </p:cNvPr>
          <p:cNvSpPr>
            <a:spLocks noChangeArrowheads="1"/>
          </p:cNvSpPr>
          <p:nvPr/>
        </p:nvSpPr>
        <p:spPr bwMode="auto">
          <a:xfrm>
            <a:off x="2306639" y="1860551"/>
            <a:ext cx="7654925" cy="804863"/>
          </a:xfrm>
          <a:prstGeom prst="rect">
            <a:avLst/>
          </a:prstGeom>
          <a:no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
        <p:nvSpPr>
          <p:cNvPr id="5" name="TextBox 4">
            <a:extLst>
              <a:ext uri="{FF2B5EF4-FFF2-40B4-BE49-F238E27FC236}">
                <a16:creationId xmlns:a16="http://schemas.microsoft.com/office/drawing/2014/main" id="{B9F05BDD-02FC-4054-BBD5-2921799B8CA9}"/>
              </a:ext>
            </a:extLst>
          </p:cNvPr>
          <p:cNvSpPr txBox="1"/>
          <p:nvPr/>
        </p:nvSpPr>
        <p:spPr>
          <a:xfrm>
            <a:off x="4646614" y="2111375"/>
            <a:ext cx="2903537" cy="369888"/>
          </a:xfrm>
          <a:prstGeom prst="rect">
            <a:avLst/>
          </a:prstGeom>
          <a:noFill/>
        </p:spPr>
        <p:txBody>
          <a:bodyPr wrap="none">
            <a:spAutoFit/>
          </a:bodyPr>
          <a:lstStyle/>
          <a:p>
            <a:pPr defTabSz="457200">
              <a:defRPr/>
            </a:pPr>
            <a:r>
              <a:rPr lang="en-US" dirty="0">
                <a:solidFill>
                  <a:prstClr val="black"/>
                </a:solidFill>
                <a:latin typeface="Calibri"/>
              </a:rPr>
              <a:t>Title and Acknowledgements</a:t>
            </a:r>
          </a:p>
        </p:txBody>
      </p:sp>
      <p:sp>
        <p:nvSpPr>
          <p:cNvPr id="6" name="Rectangle 5">
            <a:extLst>
              <a:ext uri="{FF2B5EF4-FFF2-40B4-BE49-F238E27FC236}">
                <a16:creationId xmlns:a16="http://schemas.microsoft.com/office/drawing/2014/main" id="{B5A9DA57-3AF1-4CAD-86E9-3D43E9C41ECD}"/>
              </a:ext>
            </a:extLst>
          </p:cNvPr>
          <p:cNvSpPr>
            <a:spLocks noChangeArrowheads="1"/>
          </p:cNvSpPr>
          <p:nvPr/>
        </p:nvSpPr>
        <p:spPr bwMode="auto">
          <a:xfrm>
            <a:off x="2306639" y="2665414"/>
            <a:ext cx="2339975" cy="3597275"/>
          </a:xfrm>
          <a:prstGeom prst="rect">
            <a:avLst/>
          </a:prstGeom>
          <a:no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
        <p:nvSpPr>
          <p:cNvPr id="8" name="Rectangle 7">
            <a:extLst>
              <a:ext uri="{FF2B5EF4-FFF2-40B4-BE49-F238E27FC236}">
                <a16:creationId xmlns:a16="http://schemas.microsoft.com/office/drawing/2014/main" id="{320B8A97-7B5F-425D-ACCC-B3BAC51DB741}"/>
              </a:ext>
            </a:extLst>
          </p:cNvPr>
          <p:cNvSpPr>
            <a:spLocks noChangeArrowheads="1"/>
          </p:cNvSpPr>
          <p:nvPr/>
        </p:nvSpPr>
        <p:spPr bwMode="auto">
          <a:xfrm>
            <a:off x="7621589" y="2665414"/>
            <a:ext cx="2339975" cy="3597275"/>
          </a:xfrm>
          <a:prstGeom prst="rect">
            <a:avLst/>
          </a:prstGeom>
          <a:noFill/>
          <a:ln w="9525">
            <a:solidFill>
              <a:schemeClr val="tx1"/>
            </a:solidFill>
            <a:miter lim="800000"/>
            <a:headEnd/>
            <a:tailEnd/>
          </a:ln>
          <a:effectLst>
            <a:outerShdw blurRad="65500" dist="38100" dir="5400000" rotWithShape="0">
              <a:srgbClr val="808080">
                <a:alpha val="39999"/>
              </a:srgbClr>
            </a:outerShdw>
          </a:effectLst>
        </p:spPr>
        <p:txBody>
          <a:bodyPr anchor="ctr"/>
          <a:lstStyle/>
          <a:p>
            <a:pPr algn="ctr" defTabSz="457200">
              <a:defRPr/>
            </a:pPr>
            <a:endParaRPr lang="en-US">
              <a:solidFill>
                <a:prstClr val="white"/>
              </a:solidFill>
              <a:latin typeface="Calibri"/>
            </a:endParaRPr>
          </a:p>
        </p:txBody>
      </p:sp>
      <p:sp>
        <p:nvSpPr>
          <p:cNvPr id="9" name="TextBox 8">
            <a:extLst>
              <a:ext uri="{FF2B5EF4-FFF2-40B4-BE49-F238E27FC236}">
                <a16:creationId xmlns:a16="http://schemas.microsoft.com/office/drawing/2014/main" id="{1A505417-BACB-4C26-9E83-46625E36CB2C}"/>
              </a:ext>
            </a:extLst>
          </p:cNvPr>
          <p:cNvSpPr txBox="1"/>
          <p:nvPr/>
        </p:nvSpPr>
        <p:spPr>
          <a:xfrm>
            <a:off x="2393951" y="2854326"/>
            <a:ext cx="2200275" cy="3046413"/>
          </a:xfrm>
          <a:prstGeom prst="rect">
            <a:avLst/>
          </a:prstGeom>
          <a:noFill/>
        </p:spPr>
        <p:txBody>
          <a:bodyPr>
            <a:spAutoFit/>
          </a:bodyPr>
          <a:lstStyle/>
          <a:p>
            <a:pPr defTabSz="457200">
              <a:defRPr/>
            </a:pPr>
            <a:r>
              <a:rPr lang="en-US" sz="1600" dirty="0">
                <a:solidFill>
                  <a:prstClr val="black"/>
                </a:solidFill>
                <a:latin typeface="Calibri"/>
              </a:rPr>
              <a:t>Background, purpose, and introduction.</a:t>
            </a:r>
          </a:p>
          <a:p>
            <a:pPr defTabSz="457200">
              <a:defRPr/>
            </a:pPr>
            <a:endParaRPr lang="en-US" sz="1600" dirty="0">
              <a:solidFill>
                <a:prstClr val="black"/>
              </a:solidFill>
              <a:latin typeface="Calibri"/>
            </a:endParaRPr>
          </a:p>
          <a:p>
            <a:pPr defTabSz="457200">
              <a:defRPr/>
            </a:pPr>
            <a:r>
              <a:rPr lang="en-US" sz="1600" dirty="0">
                <a:solidFill>
                  <a:prstClr val="black"/>
                </a:solidFill>
                <a:latin typeface="Calibri"/>
              </a:rPr>
              <a:t>Keep it SIMPLE and explain </a:t>
            </a:r>
            <a:r>
              <a:rPr lang="en-US" sz="1600" dirty="0">
                <a:solidFill>
                  <a:srgbClr val="FF0000"/>
                </a:solidFill>
                <a:latin typeface="Calibri"/>
              </a:rPr>
              <a:t>why this is important </a:t>
            </a:r>
            <a:r>
              <a:rPr lang="en-US" sz="1600" dirty="0">
                <a:solidFill>
                  <a:prstClr val="black"/>
                </a:solidFill>
                <a:latin typeface="Calibri"/>
              </a:rPr>
              <a:t>or how it relates to people.</a:t>
            </a:r>
          </a:p>
          <a:p>
            <a:pPr defTabSz="457200">
              <a:defRPr/>
            </a:pPr>
            <a:endParaRPr lang="en-US" sz="1600" dirty="0">
              <a:solidFill>
                <a:prstClr val="black"/>
              </a:solidFill>
              <a:latin typeface="Calibri"/>
            </a:endParaRPr>
          </a:p>
          <a:p>
            <a:pPr defTabSz="457200">
              <a:defRPr/>
            </a:pPr>
            <a:r>
              <a:rPr lang="en-US" sz="1600" dirty="0">
                <a:solidFill>
                  <a:prstClr val="black"/>
                </a:solidFill>
                <a:latin typeface="Calibri"/>
              </a:rPr>
              <a:t>Keep this section so a smart 12 year old would understand and be interested.</a:t>
            </a:r>
          </a:p>
        </p:txBody>
      </p:sp>
      <p:sp>
        <p:nvSpPr>
          <p:cNvPr id="10" name="TextBox 9">
            <a:extLst>
              <a:ext uri="{FF2B5EF4-FFF2-40B4-BE49-F238E27FC236}">
                <a16:creationId xmlns:a16="http://schemas.microsoft.com/office/drawing/2014/main" id="{861AC39E-1615-46B2-99B1-267AF24413BC}"/>
              </a:ext>
            </a:extLst>
          </p:cNvPr>
          <p:cNvSpPr txBox="1"/>
          <p:nvPr/>
        </p:nvSpPr>
        <p:spPr>
          <a:xfrm>
            <a:off x="4776788" y="3241676"/>
            <a:ext cx="2640012" cy="1077913"/>
          </a:xfrm>
          <a:prstGeom prst="rect">
            <a:avLst/>
          </a:prstGeom>
          <a:noFill/>
        </p:spPr>
        <p:txBody>
          <a:bodyPr>
            <a:spAutoFit/>
          </a:bodyPr>
          <a:lstStyle/>
          <a:p>
            <a:pPr defTabSz="457200">
              <a:defRPr/>
            </a:pPr>
            <a:r>
              <a:rPr lang="en-US" sz="1600" dirty="0">
                <a:solidFill>
                  <a:prstClr val="black"/>
                </a:solidFill>
                <a:latin typeface="Calibri"/>
              </a:rPr>
              <a:t>Flow charts, codes, sample screen shots, analysis, pictures, graphs, things you built.</a:t>
            </a:r>
          </a:p>
        </p:txBody>
      </p:sp>
      <p:sp>
        <p:nvSpPr>
          <p:cNvPr id="11" name="TextBox 10">
            <a:extLst>
              <a:ext uri="{FF2B5EF4-FFF2-40B4-BE49-F238E27FC236}">
                <a16:creationId xmlns:a16="http://schemas.microsoft.com/office/drawing/2014/main" id="{8CD57077-CB75-44CB-9B5E-2F26B5E522E9}"/>
              </a:ext>
            </a:extLst>
          </p:cNvPr>
          <p:cNvSpPr txBox="1"/>
          <p:nvPr/>
        </p:nvSpPr>
        <p:spPr>
          <a:xfrm>
            <a:off x="4911726" y="4524375"/>
            <a:ext cx="2505075" cy="831850"/>
          </a:xfrm>
          <a:prstGeom prst="rect">
            <a:avLst/>
          </a:prstGeom>
          <a:noFill/>
        </p:spPr>
        <p:txBody>
          <a:bodyPr>
            <a:spAutoFit/>
          </a:bodyPr>
          <a:lstStyle/>
          <a:p>
            <a:pPr defTabSz="457200">
              <a:defRPr/>
            </a:pPr>
            <a:r>
              <a:rPr lang="en-US" sz="1600" dirty="0">
                <a:solidFill>
                  <a:prstClr val="black"/>
                </a:solidFill>
                <a:latin typeface="Calibri"/>
              </a:rPr>
              <a:t>You can start to increase the complexity of your material here.</a:t>
            </a:r>
          </a:p>
        </p:txBody>
      </p:sp>
      <p:sp>
        <p:nvSpPr>
          <p:cNvPr id="18443" name="TextBox 11">
            <a:extLst>
              <a:ext uri="{FF2B5EF4-FFF2-40B4-BE49-F238E27FC236}">
                <a16:creationId xmlns:a16="http://schemas.microsoft.com/office/drawing/2014/main" id="{08673368-A1A0-447A-B9AC-B298C8D5BC03}"/>
              </a:ext>
            </a:extLst>
          </p:cNvPr>
          <p:cNvSpPr txBox="1">
            <a:spLocks noChangeArrowheads="1"/>
          </p:cNvSpPr>
          <p:nvPr/>
        </p:nvSpPr>
        <p:spPr bwMode="auto">
          <a:xfrm>
            <a:off x="7743826" y="3722688"/>
            <a:ext cx="2112963"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57200">
              <a:spcBef>
                <a:spcPct val="20000"/>
              </a:spcBef>
              <a:defRPr sz="1400">
                <a:solidFill>
                  <a:schemeClr val="tx1"/>
                </a:solidFill>
                <a:latin typeface="Calibri" panose="020F0502020204030204" pitchFamily="34" charset="0"/>
                <a:ea typeface="MS PGothic" panose="020B0600070205080204" pitchFamily="34" charset="-128"/>
              </a:defRPr>
            </a:lvl1pPr>
            <a:lvl2pPr marL="742950" indent="-285750" defTabSz="457200">
              <a:spcBef>
                <a:spcPct val="20000"/>
              </a:spcBef>
              <a:defRPr sz="1100">
                <a:solidFill>
                  <a:srgbClr val="000000"/>
                </a:solidFill>
                <a:latin typeface="Calibri" panose="020F0502020204030204" pitchFamily="34" charset="0"/>
                <a:ea typeface="MS PGothic" panose="020B0600070205080204" pitchFamily="34" charset="-128"/>
              </a:defRPr>
            </a:lvl2pPr>
            <a:lvl3pPr marL="11430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3pPr>
            <a:lvl4pPr marL="16002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4pPr>
            <a:lvl5pPr marL="2057400" indent="-228600" defTabSz="457200">
              <a:spcBef>
                <a:spcPct val="20000"/>
              </a:spcBef>
              <a:defRPr sz="1100">
                <a:solidFill>
                  <a:srgbClr val="000000"/>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20000"/>
              </a:spcBef>
              <a:spcAft>
                <a:spcPct val="0"/>
              </a:spcAft>
              <a:defRPr sz="1100">
                <a:solidFill>
                  <a:srgbClr val="000000"/>
                </a:solidFill>
                <a:latin typeface="Calibri" panose="020F0502020204030204" pitchFamily="34" charset="0"/>
                <a:ea typeface="MS PGothic" panose="020B0600070205080204" pitchFamily="34" charset="-128"/>
              </a:defRPr>
            </a:lvl9pPr>
          </a:lstStyle>
          <a:p>
            <a:pPr eaLnBrk="1" hangingPunct="1">
              <a:spcBef>
                <a:spcPct val="0"/>
              </a:spcBef>
            </a:pPr>
            <a:r>
              <a:rPr lang="en-US" altLang="en-US" sz="1600">
                <a:solidFill>
                  <a:srgbClr val="000000"/>
                </a:solidFill>
              </a:rPr>
              <a:t>Conclusions, summaries, references, future study etc.</a:t>
            </a:r>
            <a:r>
              <a:rPr lang="mr-IN" altLang="en-US" sz="1600">
                <a:solidFill>
                  <a:srgbClr val="000000"/>
                </a:solidFill>
                <a:latin typeface="Mangal" panose="02040503050203030202" pitchFamily="18" charset="0"/>
              </a:rPr>
              <a:t>…</a:t>
            </a:r>
            <a:endParaRPr lang="en-US" altLang="en-US" sz="1600">
              <a:solidFill>
                <a:srgbClr val="000000"/>
              </a:solidFill>
            </a:endParaRPr>
          </a:p>
        </p:txBody>
      </p:sp>
      <p:sp>
        <p:nvSpPr>
          <p:cNvPr id="7" name="TextBox 6">
            <a:extLst>
              <a:ext uri="{FF2B5EF4-FFF2-40B4-BE49-F238E27FC236}">
                <a16:creationId xmlns:a16="http://schemas.microsoft.com/office/drawing/2014/main" id="{4A275DB7-31F2-49DB-AB34-017CD4CAB1E9}"/>
              </a:ext>
            </a:extLst>
          </p:cNvPr>
          <p:cNvSpPr txBox="1"/>
          <p:nvPr/>
        </p:nvSpPr>
        <p:spPr>
          <a:xfrm>
            <a:off x="2471739" y="2111375"/>
            <a:ext cx="1449387" cy="369888"/>
          </a:xfrm>
          <a:prstGeom prst="rect">
            <a:avLst/>
          </a:prstGeom>
          <a:noFill/>
        </p:spPr>
        <p:txBody>
          <a:bodyPr wrap="none">
            <a:spAutoFit/>
          </a:bodyPr>
          <a:lstStyle/>
          <a:p>
            <a:pPr defTabSz="457200">
              <a:defRPr/>
            </a:pPr>
            <a:r>
              <a:rPr lang="en-US" dirty="0">
                <a:solidFill>
                  <a:prstClr val="black"/>
                </a:solidFill>
                <a:latin typeface="Calibri"/>
              </a:rPr>
              <a:t>Sponsor Logo</a:t>
            </a:r>
          </a:p>
        </p:txBody>
      </p:sp>
      <p:sp>
        <p:nvSpPr>
          <p:cNvPr id="13" name="TextBox 12">
            <a:extLst>
              <a:ext uri="{FF2B5EF4-FFF2-40B4-BE49-F238E27FC236}">
                <a16:creationId xmlns:a16="http://schemas.microsoft.com/office/drawing/2014/main" id="{D5BC9C42-5CD3-482E-8205-814665493A02}"/>
              </a:ext>
            </a:extLst>
          </p:cNvPr>
          <p:cNvSpPr txBox="1"/>
          <p:nvPr/>
        </p:nvSpPr>
        <p:spPr>
          <a:xfrm>
            <a:off x="8124826" y="2111375"/>
            <a:ext cx="1789113" cy="369888"/>
          </a:xfrm>
          <a:prstGeom prst="rect">
            <a:avLst/>
          </a:prstGeom>
          <a:noFill/>
        </p:spPr>
        <p:txBody>
          <a:bodyPr wrap="none">
            <a:spAutoFit/>
          </a:bodyPr>
          <a:lstStyle/>
          <a:p>
            <a:pPr defTabSz="457200">
              <a:defRPr/>
            </a:pPr>
            <a:r>
              <a:rPr lang="en-US" dirty="0">
                <a:solidFill>
                  <a:prstClr val="black"/>
                </a:solidFill>
                <a:latin typeface="Calibri"/>
              </a:rPr>
              <a:t>GMU/Team Logo</a:t>
            </a:r>
          </a:p>
        </p:txBody>
      </p:sp>
      <p:sp>
        <p:nvSpPr>
          <p:cNvPr id="14" name="TextBox 13">
            <a:extLst>
              <a:ext uri="{FF2B5EF4-FFF2-40B4-BE49-F238E27FC236}">
                <a16:creationId xmlns:a16="http://schemas.microsoft.com/office/drawing/2014/main" id="{4A3CF5D3-5ABF-4973-9089-C378DDFDD989}"/>
              </a:ext>
            </a:extLst>
          </p:cNvPr>
          <p:cNvSpPr txBox="1"/>
          <p:nvPr/>
        </p:nvSpPr>
        <p:spPr>
          <a:xfrm>
            <a:off x="7648576" y="5313363"/>
            <a:ext cx="2208213" cy="584200"/>
          </a:xfrm>
          <a:prstGeom prst="rect">
            <a:avLst/>
          </a:prstGeom>
          <a:noFill/>
        </p:spPr>
        <p:txBody>
          <a:bodyPr>
            <a:spAutoFit/>
          </a:bodyPr>
          <a:lstStyle/>
          <a:p>
            <a:pPr algn="ctr" defTabSz="457200">
              <a:defRPr/>
            </a:pPr>
            <a:r>
              <a:rPr lang="en-US" sz="1600" dirty="0">
                <a:solidFill>
                  <a:prstClr val="black"/>
                </a:solidFill>
                <a:latin typeface="Calibri"/>
              </a:rPr>
              <a:t>Acknowledgements, References (if needed)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A8AC2-0346-444C-AFFD-CEB5F8B52A1A}"/>
              </a:ext>
            </a:extLst>
          </p:cNvPr>
          <p:cNvSpPr>
            <a:spLocks noGrp="1"/>
          </p:cNvSpPr>
          <p:nvPr>
            <p:ph type="ctrTitle"/>
          </p:nvPr>
        </p:nvSpPr>
        <p:spPr/>
        <p:txBody>
          <a:bodyPr/>
          <a:lstStyle/>
          <a:p>
            <a:pPr eaLnBrk="1" hangingPunct="1">
              <a:defRPr/>
            </a:pPr>
            <a:r>
              <a:rPr lang="en-US" dirty="0">
                <a:ea typeface="ＭＳ Ｐゴシック" charset="0"/>
              </a:rPr>
              <a:t>Research Poster Design Basics</a:t>
            </a:r>
          </a:p>
        </p:txBody>
      </p:sp>
      <p:sp>
        <p:nvSpPr>
          <p:cNvPr id="3" name="Subtitle 2">
            <a:extLst>
              <a:ext uri="{FF2B5EF4-FFF2-40B4-BE49-F238E27FC236}">
                <a16:creationId xmlns:a16="http://schemas.microsoft.com/office/drawing/2014/main" id="{628A5B77-B58D-4677-92F2-5D18A65B7A26}"/>
              </a:ext>
            </a:extLst>
          </p:cNvPr>
          <p:cNvSpPr>
            <a:spLocks noGrp="1"/>
          </p:cNvSpPr>
          <p:nvPr>
            <p:ph type="subTitle" idx="1"/>
          </p:nvPr>
        </p:nvSpPr>
        <p:spPr>
          <a:xfrm>
            <a:off x="1752600" y="4705350"/>
            <a:ext cx="6934200" cy="857250"/>
          </a:xfrm>
        </p:spPr>
        <p:txBody>
          <a:bodyPr/>
          <a:lstStyle/>
          <a:p>
            <a:pPr eaLnBrk="1" hangingPunct="1">
              <a:defRPr/>
            </a:pPr>
            <a:r>
              <a:rPr lang="en-US" dirty="0">
                <a:ea typeface="ＭＳ Ｐゴシック" charset="0"/>
              </a:rPr>
              <a:t>Hannah McLaughlin,  Scholarship Production Lab Coordinator</a:t>
            </a:r>
          </a:p>
          <a:p>
            <a:pPr eaLnBrk="1" hangingPunct="1">
              <a:defRPr/>
            </a:pPr>
            <a:endParaRPr lang="en-US" dirty="0">
              <a:ea typeface="ＭＳ Ｐゴシック" charset="0"/>
            </a:endParaRPr>
          </a:p>
          <a:p>
            <a:pPr eaLnBrk="1" hangingPunct="1">
              <a:defRPr/>
            </a:pPr>
            <a:endParaRPr lang="en-US" dirty="0">
              <a:ea typeface="ＭＳ Ｐゴシック"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ext Placeholder 1">
            <a:extLst>
              <a:ext uri="{FF2B5EF4-FFF2-40B4-BE49-F238E27FC236}">
                <a16:creationId xmlns:a16="http://schemas.microsoft.com/office/drawing/2014/main" id="{632F918F-A675-4095-B6D9-29535BA4E146}"/>
              </a:ext>
            </a:extLst>
          </p:cNvPr>
          <p:cNvSpPr>
            <a:spLocks noGrp="1"/>
          </p:cNvSpPr>
          <p:nvPr>
            <p:ph type="body" sz="quarter" idx="14"/>
          </p:nvPr>
        </p:nvSpPr>
        <p:spPr/>
        <p:txBody>
          <a:bodyPr/>
          <a:lstStyle/>
          <a:p>
            <a:pPr marL="0" indent="0"/>
            <a:r>
              <a:rPr lang="en-US" altLang="en-US"/>
              <a:t>Why create a research poster?</a:t>
            </a:r>
            <a:endParaRPr lang="en-US" altLang="en-US" sz="2000" b="0">
              <a:solidFill>
                <a:srgbClr val="000000"/>
              </a:solidFill>
            </a:endParaRPr>
          </a:p>
          <a:p>
            <a:pPr marL="0" indent="0"/>
            <a:endParaRPr lang="en-US" altLang="en-US" sz="2000" b="0">
              <a:solidFill>
                <a:srgbClr val="000000"/>
              </a:solidFill>
            </a:endParaRPr>
          </a:p>
          <a:p>
            <a:pPr marL="0" indent="0">
              <a:buFontTx/>
              <a:buChar char="•"/>
            </a:pPr>
            <a:r>
              <a:rPr lang="en-US" altLang="en-US" sz="2000" b="0">
                <a:solidFill>
                  <a:srgbClr val="000000"/>
                </a:solidFill>
              </a:rPr>
              <a:t> They are used in many academic settings, such as classrooms and conferences. </a:t>
            </a:r>
          </a:p>
          <a:p>
            <a:pPr marL="0" indent="0">
              <a:buFontTx/>
              <a:buChar char="•"/>
            </a:pPr>
            <a:r>
              <a:rPr lang="en-US" altLang="en-US" sz="2000" b="0">
                <a:solidFill>
                  <a:srgbClr val="000000"/>
                </a:solidFill>
              </a:rPr>
              <a:t> They summarize your research concisely and visually communicate the information to the public. </a:t>
            </a:r>
          </a:p>
          <a:p>
            <a:pPr marL="0" indent="0">
              <a:buFontTx/>
              <a:buChar char="•"/>
            </a:pPr>
            <a:r>
              <a:rPr lang="en-US" altLang="en-US" sz="2000" b="0">
                <a:solidFill>
                  <a:srgbClr val="000000"/>
                </a:solidFill>
              </a:rPr>
              <a:t> A poster is an effective way to engage with new audiences and lead your field to further discussion.</a:t>
            </a:r>
            <a:endParaRPr lang="en-US"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Placeholder 1">
            <a:extLst>
              <a:ext uri="{FF2B5EF4-FFF2-40B4-BE49-F238E27FC236}">
                <a16:creationId xmlns:a16="http://schemas.microsoft.com/office/drawing/2014/main" id="{62A6DA8B-94EF-4AED-A92F-4B0E9B50AC2F}"/>
              </a:ext>
            </a:extLst>
          </p:cNvPr>
          <p:cNvSpPr>
            <a:spLocks noGrp="1"/>
          </p:cNvSpPr>
          <p:nvPr>
            <p:ph type="body" sz="quarter" idx="14"/>
          </p:nvPr>
        </p:nvSpPr>
        <p:spPr/>
        <p:txBody>
          <a:bodyPr/>
          <a:lstStyle/>
          <a:p>
            <a:pPr marL="0" indent="0"/>
            <a:r>
              <a:rPr lang="en-US" altLang="en-US"/>
              <a:t>Benefits of a research poster:</a:t>
            </a:r>
          </a:p>
          <a:p>
            <a:pPr marL="0" indent="0"/>
            <a:endParaRPr lang="en-US" altLang="en-US"/>
          </a:p>
          <a:p>
            <a:pPr marL="0" indent="0">
              <a:buFontTx/>
              <a:buChar char="•"/>
            </a:pPr>
            <a:r>
              <a:rPr lang="en-US" altLang="en-US" sz="2000" b="0">
                <a:solidFill>
                  <a:srgbClr val="000000"/>
                </a:solidFill>
              </a:rPr>
              <a:t> Can hang in your department for years</a:t>
            </a:r>
          </a:p>
          <a:p>
            <a:pPr marL="0" indent="0">
              <a:buFontTx/>
              <a:buChar char="•"/>
            </a:pPr>
            <a:r>
              <a:rPr lang="en-US" altLang="en-US" sz="2000" b="0">
                <a:solidFill>
                  <a:srgbClr val="000000"/>
                </a:solidFill>
              </a:rPr>
              <a:t> Can reach a broader audience than a paper or a talk</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1605</Words>
  <Application>Microsoft Office PowerPoint</Application>
  <PresentationFormat>Widescreen</PresentationFormat>
  <Paragraphs>183</Paragraphs>
  <Slides>30</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Calibri Light</vt:lpstr>
      <vt:lpstr>Helvetica</vt:lpstr>
      <vt:lpstr>Mangal</vt:lpstr>
      <vt:lpstr>Times New Roman</vt:lpstr>
      <vt:lpstr>Office Theme</vt:lpstr>
      <vt:lpstr>PowerPoint Presentation</vt:lpstr>
      <vt:lpstr>CYSE 493  Industry Sponsored Senior  Design Project  Poster Design and Format  </vt:lpstr>
      <vt:lpstr>Assignments E06 – Poster (DRAFT) and E07 Poster (Final)</vt:lpstr>
      <vt:lpstr>Poster Paper Guidance</vt:lpstr>
      <vt:lpstr>PowerPoint Presentation</vt:lpstr>
      <vt:lpstr>Layout Hints</vt:lpstr>
      <vt:lpstr>Research Poster Design Basics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Chapin</dc:creator>
  <cp:lastModifiedBy>Andrew Chapin</cp:lastModifiedBy>
  <cp:revision>1</cp:revision>
  <dcterms:created xsi:type="dcterms:W3CDTF">2020-04-02T21:41:17Z</dcterms:created>
  <dcterms:modified xsi:type="dcterms:W3CDTF">2020-04-02T21:48:23Z</dcterms:modified>
</cp:coreProperties>
</file>

<file path=docProps/thumbnail.jpeg>
</file>